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8"/>
  </p:notesMasterIdLst>
  <p:handoutMasterIdLst>
    <p:handoutMasterId r:id="rId19"/>
  </p:handoutMasterIdLst>
  <p:sldIdLst>
    <p:sldId id="256" r:id="rId2"/>
    <p:sldId id="269" r:id="rId3"/>
    <p:sldId id="287" r:id="rId4"/>
    <p:sldId id="311" r:id="rId5"/>
    <p:sldId id="327" r:id="rId6"/>
    <p:sldId id="323" r:id="rId7"/>
    <p:sldId id="328" r:id="rId8"/>
    <p:sldId id="263" r:id="rId9"/>
    <p:sldId id="297" r:id="rId10"/>
    <p:sldId id="294" r:id="rId11"/>
    <p:sldId id="295" r:id="rId12"/>
    <p:sldId id="296" r:id="rId13"/>
    <p:sldId id="326" r:id="rId14"/>
    <p:sldId id="312" r:id="rId15"/>
    <p:sldId id="329" r:id="rId16"/>
    <p:sldId id="284" r:id="rId17"/>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BB59"/>
    <a:srgbClr val="00B050"/>
    <a:srgbClr val="4976B0"/>
    <a:srgbClr val="A1BF63"/>
    <a:srgbClr val="85B76A"/>
    <a:srgbClr val="FFFFFF"/>
    <a:srgbClr val="728FA5"/>
    <a:srgbClr val="54ADBB"/>
    <a:srgbClr val="000000"/>
    <a:srgbClr val="1A415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Stile chiaro 3 - Colore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62" autoAdjust="0"/>
    <p:restoredTop sz="94660" autoAdjust="0"/>
  </p:normalViewPr>
  <p:slideViewPr>
    <p:cSldViewPr snapToGrid="0" snapToObjects="1">
      <p:cViewPr varScale="1">
        <p:scale>
          <a:sx n="159" d="100"/>
          <a:sy n="159" d="100"/>
        </p:scale>
        <p:origin x="1704" y="1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90" d="100"/>
          <a:sy n="90" d="100"/>
        </p:scale>
        <p:origin x="-3760" y="-5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FF8D25A-7F6E-49BD-892A-E4409958D0BA}" type="datetimeFigureOut">
              <a:rPr lang="it-IT" smtClean="0"/>
              <a:t>11/03/2021</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CDC2294-F564-47BA-9D23-C36102166BD1}" type="slidenum">
              <a:rPr lang="it-IT" smtClean="0"/>
              <a:t>‹#›</a:t>
            </a:fld>
            <a:endParaRPr lang="it-IT"/>
          </a:p>
        </p:txBody>
      </p:sp>
    </p:spTree>
    <p:extLst>
      <p:ext uri="{BB962C8B-B14F-4D97-AF65-F5344CB8AC3E}">
        <p14:creationId xmlns:p14="http://schemas.microsoft.com/office/powerpoint/2010/main" val="2864532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56A73F-A106-4B5E-861E-1BAE660A5DFA}" type="datetimeFigureOut">
              <a:rPr lang="it-IT" smtClean="0"/>
              <a:t>11/03/2021</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10463B-A9B8-41B0-BAE0-0451C0666478}" type="slidenum">
              <a:rPr lang="it-IT" smtClean="0"/>
              <a:t>‹#›</a:t>
            </a:fld>
            <a:endParaRPr lang="it-IT"/>
          </a:p>
        </p:txBody>
      </p:sp>
    </p:spTree>
    <p:extLst>
      <p:ext uri="{BB962C8B-B14F-4D97-AF65-F5344CB8AC3E}">
        <p14:creationId xmlns:p14="http://schemas.microsoft.com/office/powerpoint/2010/main" val="518408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pic>
        <p:nvPicPr>
          <p:cNvPr id="1030" name="Picture 6" descr="Y:\IMMAGINE _COORDINATA_2014\PPT\loghi_PNG\01_polimi_centrato_BN_negativo_outlin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54454" y="395873"/>
            <a:ext cx="1442830" cy="1106170"/>
          </a:xfrm>
          <a:prstGeom prst="rect">
            <a:avLst/>
          </a:prstGeom>
          <a:noFill/>
          <a:extLst>
            <a:ext uri="{909E8E84-426E-40DD-AFC4-6F175D3DCCD1}">
              <a14:hiddenFill xmlns:a14="http://schemas.microsoft.com/office/drawing/2010/main">
                <a:solidFill>
                  <a:srgbClr val="FFFFFF"/>
                </a:solidFill>
              </a14:hiddenFill>
            </a:ext>
          </a:extLst>
        </p:spPr>
      </p:pic>
      <p:sp>
        <p:nvSpPr>
          <p:cNvPr id="126" name="Rettangolo 125"/>
          <p:cNvSpPr/>
          <p:nvPr userDrawn="1"/>
        </p:nvSpPr>
        <p:spPr>
          <a:xfrm>
            <a:off x="0" y="1834176"/>
            <a:ext cx="9144000" cy="5023823"/>
          </a:xfrm>
          <a:prstGeom prst="rect">
            <a:avLst/>
          </a:prstGeom>
          <a:solidFill>
            <a:srgbClr val="1A415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nvGrpSpPr>
          <p:cNvPr id="169" name="Gruppo 168"/>
          <p:cNvGrpSpPr/>
          <p:nvPr userDrawn="1"/>
        </p:nvGrpSpPr>
        <p:grpSpPr>
          <a:xfrm>
            <a:off x="38482" y="1835151"/>
            <a:ext cx="9036647" cy="180000"/>
            <a:chOff x="1218340" y="275867"/>
            <a:chExt cx="17715122" cy="567843"/>
          </a:xfrm>
        </p:grpSpPr>
        <p:cxnSp>
          <p:nvCxnSpPr>
            <p:cNvPr id="170" name="Connettore 1 169"/>
            <p:cNvCxnSpPr/>
            <p:nvPr userDrawn="1"/>
          </p:nvCxnSpPr>
          <p:spPr>
            <a:xfrm>
              <a:off x="121834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1" name="Connettore 1 170"/>
            <p:cNvCxnSpPr/>
            <p:nvPr userDrawn="1"/>
          </p:nvCxnSpPr>
          <p:spPr>
            <a:xfrm>
              <a:off x="136720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2" name="Connettore 1 171"/>
            <p:cNvCxnSpPr/>
            <p:nvPr userDrawn="1"/>
          </p:nvCxnSpPr>
          <p:spPr>
            <a:xfrm>
              <a:off x="151607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3" name="Connettore 1 172"/>
            <p:cNvCxnSpPr/>
            <p:nvPr userDrawn="1"/>
          </p:nvCxnSpPr>
          <p:spPr>
            <a:xfrm>
              <a:off x="166494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4" name="Connettore 1 173"/>
            <p:cNvCxnSpPr/>
            <p:nvPr userDrawn="1"/>
          </p:nvCxnSpPr>
          <p:spPr>
            <a:xfrm>
              <a:off x="181380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5" name="Connettore 1 174"/>
            <p:cNvCxnSpPr/>
            <p:nvPr userDrawn="1"/>
          </p:nvCxnSpPr>
          <p:spPr>
            <a:xfrm>
              <a:off x="196267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6" name="Connettore 1 175"/>
            <p:cNvCxnSpPr/>
            <p:nvPr userDrawn="1"/>
          </p:nvCxnSpPr>
          <p:spPr>
            <a:xfrm>
              <a:off x="211154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7" name="Connettore 1 176"/>
            <p:cNvCxnSpPr/>
            <p:nvPr userDrawn="1"/>
          </p:nvCxnSpPr>
          <p:spPr>
            <a:xfrm>
              <a:off x="226040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8" name="Connettore 1 177"/>
            <p:cNvCxnSpPr/>
            <p:nvPr userDrawn="1"/>
          </p:nvCxnSpPr>
          <p:spPr>
            <a:xfrm>
              <a:off x="240927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9" name="Connettore 1 178"/>
            <p:cNvCxnSpPr/>
            <p:nvPr userDrawn="1"/>
          </p:nvCxnSpPr>
          <p:spPr>
            <a:xfrm>
              <a:off x="255814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0" name="Connettore 1 179"/>
            <p:cNvCxnSpPr/>
            <p:nvPr userDrawn="1"/>
          </p:nvCxnSpPr>
          <p:spPr>
            <a:xfrm>
              <a:off x="270701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1" name="Connettore 1 180"/>
            <p:cNvCxnSpPr/>
            <p:nvPr userDrawn="1"/>
          </p:nvCxnSpPr>
          <p:spPr>
            <a:xfrm>
              <a:off x="285587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2" name="Connettore 1 181"/>
            <p:cNvCxnSpPr/>
            <p:nvPr userDrawn="1"/>
          </p:nvCxnSpPr>
          <p:spPr>
            <a:xfrm>
              <a:off x="300474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3" name="Connettore 1 182"/>
            <p:cNvCxnSpPr/>
            <p:nvPr userDrawn="1"/>
          </p:nvCxnSpPr>
          <p:spPr>
            <a:xfrm>
              <a:off x="315361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4" name="Connettore 1 183"/>
            <p:cNvCxnSpPr/>
            <p:nvPr userDrawn="1"/>
          </p:nvCxnSpPr>
          <p:spPr>
            <a:xfrm>
              <a:off x="330247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5" name="Connettore 1 184"/>
            <p:cNvCxnSpPr/>
            <p:nvPr userDrawn="1"/>
          </p:nvCxnSpPr>
          <p:spPr>
            <a:xfrm>
              <a:off x="345134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6" name="Connettore 1 185"/>
            <p:cNvCxnSpPr/>
            <p:nvPr userDrawn="1"/>
          </p:nvCxnSpPr>
          <p:spPr>
            <a:xfrm>
              <a:off x="360021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7" name="Connettore 1 186"/>
            <p:cNvCxnSpPr/>
            <p:nvPr userDrawn="1"/>
          </p:nvCxnSpPr>
          <p:spPr>
            <a:xfrm>
              <a:off x="374907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8" name="Connettore 1 187"/>
            <p:cNvCxnSpPr/>
            <p:nvPr userDrawn="1"/>
          </p:nvCxnSpPr>
          <p:spPr>
            <a:xfrm>
              <a:off x="389794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9" name="Connettore 1 188"/>
            <p:cNvCxnSpPr/>
            <p:nvPr userDrawn="1"/>
          </p:nvCxnSpPr>
          <p:spPr>
            <a:xfrm>
              <a:off x="404681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0" name="Connettore 1 189"/>
            <p:cNvCxnSpPr/>
            <p:nvPr userDrawn="1"/>
          </p:nvCxnSpPr>
          <p:spPr>
            <a:xfrm>
              <a:off x="419568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1" name="Connettore 1 190"/>
            <p:cNvCxnSpPr/>
            <p:nvPr userDrawn="1"/>
          </p:nvCxnSpPr>
          <p:spPr>
            <a:xfrm>
              <a:off x="434454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2" name="Connettore 1 191"/>
            <p:cNvCxnSpPr/>
            <p:nvPr userDrawn="1"/>
          </p:nvCxnSpPr>
          <p:spPr>
            <a:xfrm>
              <a:off x="449341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3" name="Connettore 1 192"/>
            <p:cNvCxnSpPr/>
            <p:nvPr userDrawn="1"/>
          </p:nvCxnSpPr>
          <p:spPr>
            <a:xfrm>
              <a:off x="464228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4" name="Connettore 1 193"/>
            <p:cNvCxnSpPr/>
            <p:nvPr userDrawn="1"/>
          </p:nvCxnSpPr>
          <p:spPr>
            <a:xfrm>
              <a:off x="479114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5" name="Connettore 1 194"/>
            <p:cNvCxnSpPr/>
            <p:nvPr userDrawn="1"/>
          </p:nvCxnSpPr>
          <p:spPr>
            <a:xfrm>
              <a:off x="494001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6" name="Connettore 1 195"/>
            <p:cNvCxnSpPr/>
            <p:nvPr userDrawn="1"/>
          </p:nvCxnSpPr>
          <p:spPr>
            <a:xfrm>
              <a:off x="508888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7" name="Connettore 1 196"/>
            <p:cNvCxnSpPr/>
            <p:nvPr userDrawn="1"/>
          </p:nvCxnSpPr>
          <p:spPr>
            <a:xfrm>
              <a:off x="523774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8" name="Connettore 1 197"/>
            <p:cNvCxnSpPr/>
            <p:nvPr userDrawn="1"/>
          </p:nvCxnSpPr>
          <p:spPr>
            <a:xfrm>
              <a:off x="538661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9" name="Connettore 1 198"/>
            <p:cNvCxnSpPr/>
            <p:nvPr userDrawn="1"/>
          </p:nvCxnSpPr>
          <p:spPr>
            <a:xfrm>
              <a:off x="553548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0" name="Connettore 1 199"/>
            <p:cNvCxnSpPr/>
            <p:nvPr userDrawn="1"/>
          </p:nvCxnSpPr>
          <p:spPr>
            <a:xfrm>
              <a:off x="568435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1" name="Connettore 1 200"/>
            <p:cNvCxnSpPr/>
            <p:nvPr userDrawn="1"/>
          </p:nvCxnSpPr>
          <p:spPr>
            <a:xfrm>
              <a:off x="583321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2" name="Connettore 1 201"/>
            <p:cNvCxnSpPr/>
            <p:nvPr userDrawn="1"/>
          </p:nvCxnSpPr>
          <p:spPr>
            <a:xfrm>
              <a:off x="598208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3" name="Connettore 1 202"/>
            <p:cNvCxnSpPr/>
            <p:nvPr userDrawn="1"/>
          </p:nvCxnSpPr>
          <p:spPr>
            <a:xfrm>
              <a:off x="613095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4" name="Connettore 1 203"/>
            <p:cNvCxnSpPr/>
            <p:nvPr userDrawn="1"/>
          </p:nvCxnSpPr>
          <p:spPr>
            <a:xfrm>
              <a:off x="627981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5" name="Connettore 1 204"/>
            <p:cNvCxnSpPr/>
            <p:nvPr userDrawn="1"/>
          </p:nvCxnSpPr>
          <p:spPr>
            <a:xfrm>
              <a:off x="642868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6" name="Connettore 1 205"/>
            <p:cNvCxnSpPr/>
            <p:nvPr userDrawn="1"/>
          </p:nvCxnSpPr>
          <p:spPr>
            <a:xfrm>
              <a:off x="657755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7" name="Connettore 1 206"/>
            <p:cNvCxnSpPr/>
            <p:nvPr userDrawn="1"/>
          </p:nvCxnSpPr>
          <p:spPr>
            <a:xfrm>
              <a:off x="672641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8" name="Connettore 1 207"/>
            <p:cNvCxnSpPr/>
            <p:nvPr userDrawn="1"/>
          </p:nvCxnSpPr>
          <p:spPr>
            <a:xfrm>
              <a:off x="687528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9" name="Connettore 1 208"/>
            <p:cNvCxnSpPr/>
            <p:nvPr userDrawn="1"/>
          </p:nvCxnSpPr>
          <p:spPr>
            <a:xfrm>
              <a:off x="702415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0" name="Connettore 1 209"/>
            <p:cNvCxnSpPr/>
            <p:nvPr userDrawn="1"/>
          </p:nvCxnSpPr>
          <p:spPr>
            <a:xfrm>
              <a:off x="717302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1" name="Connettore 1 210"/>
            <p:cNvCxnSpPr/>
            <p:nvPr userDrawn="1"/>
          </p:nvCxnSpPr>
          <p:spPr>
            <a:xfrm>
              <a:off x="732188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2" name="Connettore 1 211"/>
            <p:cNvCxnSpPr/>
            <p:nvPr userDrawn="1"/>
          </p:nvCxnSpPr>
          <p:spPr>
            <a:xfrm>
              <a:off x="747075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3" name="Connettore 1 212"/>
            <p:cNvCxnSpPr/>
            <p:nvPr userDrawn="1"/>
          </p:nvCxnSpPr>
          <p:spPr>
            <a:xfrm>
              <a:off x="761962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4" name="Connettore 1 213"/>
            <p:cNvCxnSpPr/>
            <p:nvPr userDrawn="1"/>
          </p:nvCxnSpPr>
          <p:spPr>
            <a:xfrm>
              <a:off x="776848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5" name="Connettore 1 214"/>
            <p:cNvCxnSpPr/>
            <p:nvPr userDrawn="1"/>
          </p:nvCxnSpPr>
          <p:spPr>
            <a:xfrm>
              <a:off x="791735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6" name="Connettore 1 215"/>
            <p:cNvCxnSpPr/>
            <p:nvPr userDrawn="1"/>
          </p:nvCxnSpPr>
          <p:spPr>
            <a:xfrm>
              <a:off x="806622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7" name="Connettore 1 216"/>
            <p:cNvCxnSpPr/>
            <p:nvPr userDrawn="1"/>
          </p:nvCxnSpPr>
          <p:spPr>
            <a:xfrm>
              <a:off x="821508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8" name="Connettore 1 217"/>
            <p:cNvCxnSpPr/>
            <p:nvPr userDrawn="1"/>
          </p:nvCxnSpPr>
          <p:spPr>
            <a:xfrm>
              <a:off x="836395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9" name="Connettore 1 218"/>
            <p:cNvCxnSpPr/>
            <p:nvPr userDrawn="1"/>
          </p:nvCxnSpPr>
          <p:spPr>
            <a:xfrm>
              <a:off x="851282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0" name="Connettore 1 219"/>
            <p:cNvCxnSpPr/>
            <p:nvPr userDrawn="1"/>
          </p:nvCxnSpPr>
          <p:spPr>
            <a:xfrm>
              <a:off x="866169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1" name="Connettore 1 220"/>
            <p:cNvCxnSpPr/>
            <p:nvPr userDrawn="1"/>
          </p:nvCxnSpPr>
          <p:spPr>
            <a:xfrm>
              <a:off x="881055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2" name="Connettore 1 221"/>
            <p:cNvCxnSpPr/>
            <p:nvPr userDrawn="1"/>
          </p:nvCxnSpPr>
          <p:spPr>
            <a:xfrm>
              <a:off x="895942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3" name="Connettore 1 222"/>
            <p:cNvCxnSpPr/>
            <p:nvPr userDrawn="1"/>
          </p:nvCxnSpPr>
          <p:spPr>
            <a:xfrm>
              <a:off x="910829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4" name="Connettore 1 223"/>
            <p:cNvCxnSpPr/>
            <p:nvPr userDrawn="1"/>
          </p:nvCxnSpPr>
          <p:spPr>
            <a:xfrm>
              <a:off x="925715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5" name="Connettore 1 224"/>
            <p:cNvCxnSpPr/>
            <p:nvPr userDrawn="1"/>
          </p:nvCxnSpPr>
          <p:spPr>
            <a:xfrm>
              <a:off x="940602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6" name="Connettore 1 225"/>
            <p:cNvCxnSpPr/>
            <p:nvPr userDrawn="1"/>
          </p:nvCxnSpPr>
          <p:spPr>
            <a:xfrm>
              <a:off x="955489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7" name="Connettore 1 226"/>
            <p:cNvCxnSpPr/>
            <p:nvPr userDrawn="1"/>
          </p:nvCxnSpPr>
          <p:spPr>
            <a:xfrm>
              <a:off x="970375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8" name="Connettore 1 227"/>
            <p:cNvCxnSpPr/>
            <p:nvPr userDrawn="1"/>
          </p:nvCxnSpPr>
          <p:spPr>
            <a:xfrm>
              <a:off x="985262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9" name="Connettore 1 228"/>
            <p:cNvCxnSpPr/>
            <p:nvPr userDrawn="1"/>
          </p:nvCxnSpPr>
          <p:spPr>
            <a:xfrm>
              <a:off x="1000149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0" name="Connettore 1 229"/>
            <p:cNvCxnSpPr/>
            <p:nvPr userDrawn="1"/>
          </p:nvCxnSpPr>
          <p:spPr>
            <a:xfrm>
              <a:off x="1015036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1" name="Connettore 1 230"/>
            <p:cNvCxnSpPr/>
            <p:nvPr userDrawn="1"/>
          </p:nvCxnSpPr>
          <p:spPr>
            <a:xfrm>
              <a:off x="1029922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2" name="Connettore 1 231"/>
            <p:cNvCxnSpPr/>
            <p:nvPr userDrawn="1"/>
          </p:nvCxnSpPr>
          <p:spPr>
            <a:xfrm>
              <a:off x="1044809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3" name="Connettore 1 232"/>
            <p:cNvCxnSpPr/>
            <p:nvPr userDrawn="1"/>
          </p:nvCxnSpPr>
          <p:spPr>
            <a:xfrm>
              <a:off x="1059696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4" name="Connettore 1 233"/>
            <p:cNvCxnSpPr/>
            <p:nvPr userDrawn="1"/>
          </p:nvCxnSpPr>
          <p:spPr>
            <a:xfrm>
              <a:off x="1074582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5" name="Connettore 1 234"/>
            <p:cNvCxnSpPr/>
            <p:nvPr userDrawn="1"/>
          </p:nvCxnSpPr>
          <p:spPr>
            <a:xfrm>
              <a:off x="1089469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6" name="Connettore 1 235"/>
            <p:cNvCxnSpPr/>
            <p:nvPr userDrawn="1"/>
          </p:nvCxnSpPr>
          <p:spPr>
            <a:xfrm>
              <a:off x="1104356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7" name="Connettore 1 236"/>
            <p:cNvCxnSpPr/>
            <p:nvPr userDrawn="1"/>
          </p:nvCxnSpPr>
          <p:spPr>
            <a:xfrm>
              <a:off x="1119242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8" name="Connettore 1 237"/>
            <p:cNvCxnSpPr/>
            <p:nvPr userDrawn="1"/>
          </p:nvCxnSpPr>
          <p:spPr>
            <a:xfrm>
              <a:off x="1134129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9" name="Connettore 1 238"/>
            <p:cNvCxnSpPr/>
            <p:nvPr userDrawn="1"/>
          </p:nvCxnSpPr>
          <p:spPr>
            <a:xfrm>
              <a:off x="1149016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0" name="Connettore 1 239"/>
            <p:cNvCxnSpPr/>
            <p:nvPr userDrawn="1"/>
          </p:nvCxnSpPr>
          <p:spPr>
            <a:xfrm>
              <a:off x="1163903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1" name="Connettore 1 240"/>
            <p:cNvCxnSpPr/>
            <p:nvPr userDrawn="1"/>
          </p:nvCxnSpPr>
          <p:spPr>
            <a:xfrm>
              <a:off x="1178789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2" name="Connettore 1 241"/>
            <p:cNvCxnSpPr/>
            <p:nvPr userDrawn="1"/>
          </p:nvCxnSpPr>
          <p:spPr>
            <a:xfrm>
              <a:off x="1193676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3" name="Connettore 1 242"/>
            <p:cNvCxnSpPr/>
            <p:nvPr userDrawn="1"/>
          </p:nvCxnSpPr>
          <p:spPr>
            <a:xfrm>
              <a:off x="1208563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4" name="Connettore 1 243"/>
            <p:cNvCxnSpPr/>
            <p:nvPr userDrawn="1"/>
          </p:nvCxnSpPr>
          <p:spPr>
            <a:xfrm>
              <a:off x="1223449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5" name="Connettore 1 244"/>
            <p:cNvCxnSpPr/>
            <p:nvPr userDrawn="1"/>
          </p:nvCxnSpPr>
          <p:spPr>
            <a:xfrm>
              <a:off x="1238336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6" name="Connettore 1 245"/>
            <p:cNvCxnSpPr/>
            <p:nvPr userDrawn="1"/>
          </p:nvCxnSpPr>
          <p:spPr>
            <a:xfrm>
              <a:off x="1253223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7" name="Connettore 1 246"/>
            <p:cNvCxnSpPr/>
            <p:nvPr userDrawn="1"/>
          </p:nvCxnSpPr>
          <p:spPr>
            <a:xfrm>
              <a:off x="1268109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8" name="Connettore 1 247"/>
            <p:cNvCxnSpPr/>
            <p:nvPr userDrawn="1"/>
          </p:nvCxnSpPr>
          <p:spPr>
            <a:xfrm>
              <a:off x="1282996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9" name="Connettore 1 248"/>
            <p:cNvCxnSpPr/>
            <p:nvPr userDrawn="1"/>
          </p:nvCxnSpPr>
          <p:spPr>
            <a:xfrm>
              <a:off x="1297883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0" name="Connettore 1 249"/>
            <p:cNvCxnSpPr/>
            <p:nvPr userDrawn="1"/>
          </p:nvCxnSpPr>
          <p:spPr>
            <a:xfrm>
              <a:off x="1312770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1" name="Connettore 1 250"/>
            <p:cNvCxnSpPr/>
            <p:nvPr userDrawn="1"/>
          </p:nvCxnSpPr>
          <p:spPr>
            <a:xfrm>
              <a:off x="1327656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2" name="Connettore 1 251"/>
            <p:cNvCxnSpPr/>
            <p:nvPr userDrawn="1"/>
          </p:nvCxnSpPr>
          <p:spPr>
            <a:xfrm>
              <a:off x="1342543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3" name="Connettore 1 252"/>
            <p:cNvCxnSpPr/>
            <p:nvPr userDrawn="1"/>
          </p:nvCxnSpPr>
          <p:spPr>
            <a:xfrm>
              <a:off x="1357430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4" name="Connettore 1 253"/>
            <p:cNvCxnSpPr/>
            <p:nvPr userDrawn="1"/>
          </p:nvCxnSpPr>
          <p:spPr>
            <a:xfrm>
              <a:off x="1372316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5" name="Connettore 1 254"/>
            <p:cNvCxnSpPr/>
            <p:nvPr userDrawn="1"/>
          </p:nvCxnSpPr>
          <p:spPr>
            <a:xfrm>
              <a:off x="1387203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6" name="Connettore 1 255"/>
            <p:cNvCxnSpPr/>
            <p:nvPr userDrawn="1"/>
          </p:nvCxnSpPr>
          <p:spPr>
            <a:xfrm>
              <a:off x="1402090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7" name="Connettore 1 256"/>
            <p:cNvCxnSpPr/>
            <p:nvPr userDrawn="1"/>
          </p:nvCxnSpPr>
          <p:spPr>
            <a:xfrm>
              <a:off x="1416976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8" name="Connettore 1 257"/>
            <p:cNvCxnSpPr/>
            <p:nvPr userDrawn="1"/>
          </p:nvCxnSpPr>
          <p:spPr>
            <a:xfrm>
              <a:off x="1431863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9" name="Connettore 1 258"/>
            <p:cNvCxnSpPr/>
            <p:nvPr userDrawn="1"/>
          </p:nvCxnSpPr>
          <p:spPr>
            <a:xfrm>
              <a:off x="1446750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0" name="Connettore 1 259"/>
            <p:cNvCxnSpPr/>
            <p:nvPr userDrawn="1"/>
          </p:nvCxnSpPr>
          <p:spPr>
            <a:xfrm>
              <a:off x="1461637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1" name="Connettore 1 260"/>
            <p:cNvCxnSpPr/>
            <p:nvPr userDrawn="1"/>
          </p:nvCxnSpPr>
          <p:spPr>
            <a:xfrm>
              <a:off x="1476523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2" name="Connettore 1 261"/>
            <p:cNvCxnSpPr/>
            <p:nvPr userDrawn="1"/>
          </p:nvCxnSpPr>
          <p:spPr>
            <a:xfrm>
              <a:off x="1491410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3" name="Connettore 1 262"/>
            <p:cNvCxnSpPr/>
            <p:nvPr userDrawn="1"/>
          </p:nvCxnSpPr>
          <p:spPr>
            <a:xfrm>
              <a:off x="1506297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4" name="Connettore 1 263"/>
            <p:cNvCxnSpPr/>
            <p:nvPr userDrawn="1"/>
          </p:nvCxnSpPr>
          <p:spPr>
            <a:xfrm>
              <a:off x="1521183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5" name="Connettore 1 264"/>
            <p:cNvCxnSpPr/>
            <p:nvPr userDrawn="1"/>
          </p:nvCxnSpPr>
          <p:spPr>
            <a:xfrm>
              <a:off x="1536070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6" name="Connettore 1 265"/>
            <p:cNvCxnSpPr/>
            <p:nvPr userDrawn="1"/>
          </p:nvCxnSpPr>
          <p:spPr>
            <a:xfrm>
              <a:off x="1550957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7" name="Connettore 1 266"/>
            <p:cNvCxnSpPr/>
            <p:nvPr userDrawn="1"/>
          </p:nvCxnSpPr>
          <p:spPr>
            <a:xfrm>
              <a:off x="1565843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8" name="Connettore 1 267"/>
            <p:cNvCxnSpPr/>
            <p:nvPr userDrawn="1"/>
          </p:nvCxnSpPr>
          <p:spPr>
            <a:xfrm>
              <a:off x="1580730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9" name="Connettore 1 268"/>
            <p:cNvCxnSpPr/>
            <p:nvPr userDrawn="1"/>
          </p:nvCxnSpPr>
          <p:spPr>
            <a:xfrm>
              <a:off x="1595617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0" name="Connettore 1 269"/>
            <p:cNvCxnSpPr/>
            <p:nvPr userDrawn="1"/>
          </p:nvCxnSpPr>
          <p:spPr>
            <a:xfrm>
              <a:off x="1610504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1" name="Connettore 1 270"/>
            <p:cNvCxnSpPr/>
            <p:nvPr userDrawn="1"/>
          </p:nvCxnSpPr>
          <p:spPr>
            <a:xfrm>
              <a:off x="1625390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2" name="Connettore 1 271"/>
            <p:cNvCxnSpPr/>
            <p:nvPr userDrawn="1"/>
          </p:nvCxnSpPr>
          <p:spPr>
            <a:xfrm>
              <a:off x="1640277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3" name="Connettore 1 272"/>
            <p:cNvCxnSpPr/>
            <p:nvPr userDrawn="1"/>
          </p:nvCxnSpPr>
          <p:spPr>
            <a:xfrm>
              <a:off x="1655164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4" name="Connettore 1 273"/>
            <p:cNvCxnSpPr/>
            <p:nvPr userDrawn="1"/>
          </p:nvCxnSpPr>
          <p:spPr>
            <a:xfrm>
              <a:off x="1670050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5" name="Connettore 1 274"/>
            <p:cNvCxnSpPr/>
            <p:nvPr userDrawn="1"/>
          </p:nvCxnSpPr>
          <p:spPr>
            <a:xfrm>
              <a:off x="1684937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6" name="Connettore 1 275"/>
            <p:cNvCxnSpPr/>
            <p:nvPr userDrawn="1"/>
          </p:nvCxnSpPr>
          <p:spPr>
            <a:xfrm>
              <a:off x="1699824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7" name="Connettore 1 276"/>
            <p:cNvCxnSpPr/>
            <p:nvPr userDrawn="1"/>
          </p:nvCxnSpPr>
          <p:spPr>
            <a:xfrm>
              <a:off x="1714710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8" name="Connettore 1 277"/>
            <p:cNvCxnSpPr/>
            <p:nvPr userDrawn="1"/>
          </p:nvCxnSpPr>
          <p:spPr>
            <a:xfrm>
              <a:off x="1729597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9" name="Connettore 1 278"/>
            <p:cNvCxnSpPr/>
            <p:nvPr userDrawn="1"/>
          </p:nvCxnSpPr>
          <p:spPr>
            <a:xfrm>
              <a:off x="1744484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0" name="Connettore 1 279"/>
            <p:cNvCxnSpPr/>
            <p:nvPr userDrawn="1"/>
          </p:nvCxnSpPr>
          <p:spPr>
            <a:xfrm>
              <a:off x="1759371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1" name="Connettore 1 280"/>
            <p:cNvCxnSpPr/>
            <p:nvPr userDrawn="1"/>
          </p:nvCxnSpPr>
          <p:spPr>
            <a:xfrm>
              <a:off x="1774257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2" name="Connettore 1 281"/>
            <p:cNvCxnSpPr/>
            <p:nvPr userDrawn="1"/>
          </p:nvCxnSpPr>
          <p:spPr>
            <a:xfrm>
              <a:off x="1789144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3" name="Connettore 1 282"/>
            <p:cNvCxnSpPr/>
            <p:nvPr userDrawn="1"/>
          </p:nvCxnSpPr>
          <p:spPr>
            <a:xfrm>
              <a:off x="1804031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4" name="Connettore 1 283"/>
            <p:cNvCxnSpPr/>
            <p:nvPr userDrawn="1"/>
          </p:nvCxnSpPr>
          <p:spPr>
            <a:xfrm>
              <a:off x="1818917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5" name="Connettore 1 284"/>
            <p:cNvCxnSpPr/>
            <p:nvPr userDrawn="1"/>
          </p:nvCxnSpPr>
          <p:spPr>
            <a:xfrm>
              <a:off x="1833804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6" name="Connettore 1 285"/>
            <p:cNvCxnSpPr/>
            <p:nvPr userDrawn="1"/>
          </p:nvCxnSpPr>
          <p:spPr>
            <a:xfrm>
              <a:off x="1848691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7" name="Connettore 1 286"/>
            <p:cNvCxnSpPr/>
            <p:nvPr userDrawn="1"/>
          </p:nvCxnSpPr>
          <p:spPr>
            <a:xfrm>
              <a:off x="1863577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8" name="Connettore 1 287"/>
            <p:cNvCxnSpPr/>
            <p:nvPr userDrawn="1"/>
          </p:nvCxnSpPr>
          <p:spPr>
            <a:xfrm>
              <a:off x="1878464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9" name="Connettore 1 288"/>
            <p:cNvCxnSpPr/>
            <p:nvPr userDrawn="1"/>
          </p:nvCxnSpPr>
          <p:spPr>
            <a:xfrm>
              <a:off x="1893346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grpSp>
      <p:pic>
        <p:nvPicPr>
          <p:cNvPr id="125" name="Immagine 12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83980" y="242386"/>
            <a:ext cx="3084576" cy="1301496"/>
          </a:xfrm>
          <a:prstGeom prst="rect">
            <a:avLst/>
          </a:prstGeom>
        </p:spPr>
      </p:pic>
      <p:pic>
        <p:nvPicPr>
          <p:cNvPr id="127" name="Picture 11" descr="logo_gecos"/>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5949331" y="318459"/>
            <a:ext cx="1462087"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egnaposto testo 3"/>
          <p:cNvSpPr>
            <a:spLocks noGrp="1"/>
          </p:cNvSpPr>
          <p:nvPr>
            <p:ph type="body" sz="quarter" idx="10" hasCustomPrompt="1"/>
          </p:nvPr>
        </p:nvSpPr>
        <p:spPr>
          <a:xfrm>
            <a:off x="1101620" y="3327400"/>
            <a:ext cx="6910388" cy="1263454"/>
          </a:xfrm>
        </p:spPr>
        <p:txBody>
          <a:bodyPr>
            <a:normAutofit/>
          </a:bodyPr>
          <a:lstStyle>
            <a:lvl1pPr algn="ctr">
              <a:defRPr sz="2800" b="1" cap="small" baseline="0">
                <a:solidFill>
                  <a:schemeClr val="bg1"/>
                </a:solidFill>
              </a:defRPr>
            </a:lvl1pPr>
          </a:lstStyle>
          <a:p>
            <a:pPr lvl="0"/>
            <a:r>
              <a:rPr lang="en-US" dirty="0" err="1"/>
              <a:t>Titolo</a:t>
            </a:r>
            <a:endParaRPr lang="en-US" dirty="0"/>
          </a:p>
        </p:txBody>
      </p:sp>
      <p:sp>
        <p:nvSpPr>
          <p:cNvPr id="6" name="Segnaposto testo 5"/>
          <p:cNvSpPr>
            <a:spLocks noGrp="1"/>
          </p:cNvSpPr>
          <p:nvPr>
            <p:ph type="body" sz="quarter" idx="11" hasCustomPrompt="1"/>
          </p:nvPr>
        </p:nvSpPr>
        <p:spPr>
          <a:xfrm>
            <a:off x="1101725" y="2178050"/>
            <a:ext cx="6910388" cy="920750"/>
          </a:xfrm>
        </p:spPr>
        <p:txBody>
          <a:bodyPr>
            <a:normAutofit/>
          </a:bodyPr>
          <a:lstStyle>
            <a:lvl1pPr algn="ctr">
              <a:defRPr sz="2000">
                <a:solidFill>
                  <a:schemeClr val="bg1"/>
                </a:solidFill>
              </a:defRPr>
            </a:lvl1pPr>
          </a:lstStyle>
          <a:p>
            <a:pPr lvl="0"/>
            <a:r>
              <a:rPr lang="en-US" dirty="0" err="1"/>
              <a:t>Titolo</a:t>
            </a:r>
            <a:endParaRPr lang="en-US" dirty="0"/>
          </a:p>
        </p:txBody>
      </p:sp>
      <p:sp>
        <p:nvSpPr>
          <p:cNvPr id="138" name="Segnaposto testo 3"/>
          <p:cNvSpPr>
            <a:spLocks noGrp="1"/>
          </p:cNvSpPr>
          <p:nvPr>
            <p:ph type="body" sz="quarter" idx="13" hasCustomPrompt="1"/>
          </p:nvPr>
        </p:nvSpPr>
        <p:spPr>
          <a:xfrm>
            <a:off x="429307" y="4824984"/>
            <a:ext cx="4848927" cy="1263454"/>
          </a:xfrm>
        </p:spPr>
        <p:txBody>
          <a:bodyPr>
            <a:normAutofit/>
          </a:bodyPr>
          <a:lstStyle>
            <a:lvl1pPr algn="l">
              <a:defRPr sz="1600" b="0" cap="none" baseline="0">
                <a:solidFill>
                  <a:schemeClr val="bg1"/>
                </a:solidFill>
              </a:defRPr>
            </a:lvl1pPr>
          </a:lstStyle>
          <a:p>
            <a:pPr lvl="0"/>
            <a:r>
              <a:rPr lang="en-US" dirty="0" err="1"/>
              <a:t>Testo</a:t>
            </a:r>
            <a:endParaRPr lang="en-US" dirty="0"/>
          </a:p>
        </p:txBody>
      </p:sp>
      <p:sp>
        <p:nvSpPr>
          <p:cNvPr id="139" name="Segnaposto testo 3"/>
          <p:cNvSpPr>
            <a:spLocks noGrp="1"/>
          </p:cNvSpPr>
          <p:nvPr>
            <p:ph type="body" sz="quarter" idx="14" hasCustomPrompt="1"/>
          </p:nvPr>
        </p:nvSpPr>
        <p:spPr>
          <a:xfrm>
            <a:off x="2175890" y="6251703"/>
            <a:ext cx="4848927" cy="337735"/>
          </a:xfrm>
        </p:spPr>
        <p:txBody>
          <a:bodyPr>
            <a:normAutofit/>
          </a:bodyPr>
          <a:lstStyle>
            <a:lvl1pPr algn="ctr">
              <a:defRPr sz="1600" b="0" cap="none" baseline="0">
                <a:solidFill>
                  <a:schemeClr val="bg1"/>
                </a:solidFill>
              </a:defRPr>
            </a:lvl1pPr>
          </a:lstStyle>
          <a:p>
            <a:pPr lvl="0"/>
            <a:r>
              <a:rPr lang="en-US" dirty="0"/>
              <a:t>Data</a:t>
            </a:r>
          </a:p>
        </p:txBody>
      </p:sp>
    </p:spTree>
    <p:extLst>
      <p:ext uri="{BB962C8B-B14F-4D97-AF65-F5344CB8AC3E}">
        <p14:creationId xmlns:p14="http://schemas.microsoft.com/office/powerpoint/2010/main" val="514812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129" name="Rettangolo 128"/>
          <p:cNvSpPr/>
          <p:nvPr userDrawn="1"/>
        </p:nvSpPr>
        <p:spPr>
          <a:xfrm>
            <a:off x="0" y="6194665"/>
            <a:ext cx="9144000" cy="666000"/>
          </a:xfrm>
          <a:prstGeom prst="rect">
            <a:avLst/>
          </a:prstGeom>
          <a:solidFill>
            <a:srgbClr val="728F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3" name="Segnaposto contenuto 2"/>
          <p:cNvSpPr>
            <a:spLocks noGrp="1"/>
          </p:cNvSpPr>
          <p:nvPr>
            <p:ph idx="1"/>
          </p:nvPr>
        </p:nvSpPr>
        <p:spPr>
          <a:xfrm>
            <a:off x="457200" y="840394"/>
            <a:ext cx="8323726" cy="528692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8" name="CasellaDiTesto 7"/>
          <p:cNvSpPr txBox="1"/>
          <p:nvPr userDrawn="1"/>
        </p:nvSpPr>
        <p:spPr>
          <a:xfrm>
            <a:off x="144000" y="6389166"/>
            <a:ext cx="4761240" cy="276999"/>
          </a:xfrm>
          <a:prstGeom prst="rect">
            <a:avLst/>
          </a:prstGeom>
          <a:noFill/>
        </p:spPr>
        <p:txBody>
          <a:bodyPr wrap="none" rtlCol="0">
            <a:spAutoFit/>
          </a:bodyPr>
          <a:lstStyle/>
          <a:p>
            <a:r>
              <a:rPr lang="en-US" sz="1200" b="1" noProof="0" dirty="0">
                <a:solidFill>
                  <a:srgbClr val="FFFFFF"/>
                </a:solidFill>
                <a:latin typeface="Arial"/>
                <a:cs typeface="Arial"/>
              </a:rPr>
              <a:t>CONVERGE – Fifth progress meeting – 11</a:t>
            </a:r>
            <a:r>
              <a:rPr lang="en-US" sz="1200" b="1" baseline="30000" noProof="0" dirty="0">
                <a:solidFill>
                  <a:srgbClr val="FFFFFF"/>
                </a:solidFill>
                <a:latin typeface="Arial"/>
                <a:cs typeface="Arial"/>
              </a:rPr>
              <a:t>th </a:t>
            </a:r>
            <a:r>
              <a:rPr lang="en-US" sz="1200" b="1" baseline="0" noProof="0" dirty="0">
                <a:solidFill>
                  <a:srgbClr val="FFFFFF"/>
                </a:solidFill>
                <a:latin typeface="Arial"/>
                <a:cs typeface="Arial"/>
              </a:rPr>
              <a:t>March 2021, Virtual</a:t>
            </a:r>
          </a:p>
        </p:txBody>
      </p:sp>
      <p:pic>
        <p:nvPicPr>
          <p:cNvPr id="21" name="Picture 3" descr="Y:\IMMAGINE _COORDINATA_2014\PPT\loghi_PNG\03_Polimi_bandiera-1riga_BN_negativo_outline.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0709"/>
          <a:stretch/>
        </p:blipFill>
        <p:spPr bwMode="auto">
          <a:xfrm>
            <a:off x="6020792" y="6221665"/>
            <a:ext cx="624849" cy="612000"/>
          </a:xfrm>
          <a:prstGeom prst="rect">
            <a:avLst/>
          </a:prstGeom>
          <a:noFill/>
          <a:extLst>
            <a:ext uri="{909E8E84-426E-40DD-AFC4-6F175D3DCCD1}">
              <a14:hiddenFill xmlns:a14="http://schemas.microsoft.com/office/drawing/2010/main">
                <a:solidFill>
                  <a:srgbClr val="FFFFFF"/>
                </a:solidFill>
              </a14:hiddenFill>
            </a:ext>
          </a:extLst>
        </p:spPr>
      </p:pic>
      <p:sp>
        <p:nvSpPr>
          <p:cNvPr id="14" name="Rettangolo 13"/>
          <p:cNvSpPr/>
          <p:nvPr userDrawn="1"/>
        </p:nvSpPr>
        <p:spPr>
          <a:xfrm>
            <a:off x="0" y="737046"/>
            <a:ext cx="9144000" cy="36000"/>
          </a:xfrm>
          <a:prstGeom prst="rect">
            <a:avLst/>
          </a:prstGeom>
          <a:gradFill flip="none" rotWithShape="1">
            <a:gsLst>
              <a:gs pos="0">
                <a:srgbClr val="728FA5"/>
              </a:gs>
              <a:gs pos="100000">
                <a:schemeClr val="tx2"/>
              </a:gs>
            </a:gsLst>
            <a:lin ang="108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0" name="Segnaposto numero diapositiva 5"/>
          <p:cNvSpPr txBox="1">
            <a:spLocks/>
          </p:cNvSpPr>
          <p:nvPr userDrawn="1"/>
        </p:nvSpPr>
        <p:spPr>
          <a:xfrm>
            <a:off x="8259512" y="6361699"/>
            <a:ext cx="618371" cy="331932"/>
          </a:xfrm>
          <a:prstGeom prst="rect">
            <a:avLst/>
          </a:prstGeom>
        </p:spPr>
        <p:txBody>
          <a:bodyPr lIns="0" rIns="0"/>
          <a:lstStyle>
            <a:defPPr>
              <a:defRPr lang="it-IT"/>
            </a:defPPr>
            <a:lvl1pPr marL="0" algn="l" defTabSz="457200" rtl="0" eaLnBrk="1" latinLnBrk="0" hangingPunct="1">
              <a:defRPr sz="1800" b="1" kern="1200">
                <a:solidFill>
                  <a:schemeClr val="tx2"/>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3DE855B8-1ECA-4289-B250-C4E1F8C19BBA}" type="slidenum">
              <a:rPr lang="it-IT" smtClean="0">
                <a:solidFill>
                  <a:schemeClr val="bg1"/>
                </a:solidFill>
              </a:rPr>
              <a:pPr algn="ctr"/>
              <a:t>‹#›</a:t>
            </a:fld>
            <a:endParaRPr lang="it-IT" sz="1600" dirty="0">
              <a:solidFill>
                <a:schemeClr val="bg1"/>
              </a:solidFill>
            </a:endParaRPr>
          </a:p>
        </p:txBody>
      </p:sp>
      <p:pic>
        <p:nvPicPr>
          <p:cNvPr id="25" name="Picture 3" descr="Y:\IMMAGINE _COORDINATA_2014\PPT\loghi_PNG\03_Polimi_bandiera-1riga_BN_negativo_outline.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9320" r="40340"/>
          <a:stretch/>
        </p:blipFill>
        <p:spPr bwMode="auto">
          <a:xfrm>
            <a:off x="6656778" y="6127317"/>
            <a:ext cx="1383529" cy="64800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3" descr="Y:\IMMAGINE _COORDINATA_2014\PPT\loghi_PNG\03_Polimi_bandiera-1riga_BN_negativo_outline.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59155"/>
          <a:stretch/>
        </p:blipFill>
        <p:spPr bwMode="auto">
          <a:xfrm>
            <a:off x="6651492" y="6397196"/>
            <a:ext cx="1011717" cy="468000"/>
          </a:xfrm>
          <a:prstGeom prst="rect">
            <a:avLst/>
          </a:prstGeom>
          <a:noFill/>
          <a:extLst>
            <a:ext uri="{909E8E84-426E-40DD-AFC4-6F175D3DCCD1}">
              <a14:hiddenFill xmlns:a14="http://schemas.microsoft.com/office/drawing/2010/main">
                <a:solidFill>
                  <a:srgbClr val="FFFFFF"/>
                </a:solidFill>
              </a14:hiddenFill>
            </a:ext>
          </a:extLst>
        </p:spPr>
      </p:pic>
      <p:sp>
        <p:nvSpPr>
          <p:cNvPr id="4" name="Titolo 3"/>
          <p:cNvSpPr>
            <a:spLocks noGrp="1"/>
          </p:cNvSpPr>
          <p:nvPr>
            <p:ph type="title"/>
          </p:nvPr>
        </p:nvSpPr>
        <p:spPr>
          <a:xfrm>
            <a:off x="288521" y="158020"/>
            <a:ext cx="8581043" cy="534194"/>
          </a:xfrm>
        </p:spPr>
        <p:txBody>
          <a:bodyPr anchor="b" anchorCtr="0"/>
          <a:lstStyle/>
          <a:p>
            <a:r>
              <a:rPr lang="it-IT"/>
              <a:t>Fare clic per modificare lo stile del titolo</a:t>
            </a:r>
            <a:endParaRPr lang="en-US"/>
          </a:p>
        </p:txBody>
      </p:sp>
      <p:pic>
        <p:nvPicPr>
          <p:cNvPr id="12" name="Picture 11">
            <a:extLst>
              <a:ext uri="{FF2B5EF4-FFF2-40B4-BE49-F238E27FC236}">
                <a16:creationId xmlns:a16="http://schemas.microsoft.com/office/drawing/2014/main" id="{7ADD8F7A-C838-4319-B0B8-F9129F17A380}"/>
              </a:ext>
            </a:extLst>
          </p:cNvPr>
          <p:cNvPicPr/>
          <p:nvPr userDrawn="1"/>
        </p:nvPicPr>
        <p:blipFill>
          <a:blip r:embed="rId3">
            <a:extLst>
              <a:ext uri="{28A0092B-C50C-407E-A947-70E740481C1C}">
                <a14:useLocalDpi xmlns:a14="http://schemas.microsoft.com/office/drawing/2010/main" val="0"/>
              </a:ext>
            </a:extLst>
          </a:blip>
          <a:stretch>
            <a:fillRect/>
          </a:stretch>
        </p:blipFill>
        <p:spPr>
          <a:xfrm>
            <a:off x="8167209" y="124776"/>
            <a:ext cx="802975" cy="567438"/>
          </a:xfrm>
          <a:prstGeom prst="rect">
            <a:avLst/>
          </a:prstGeom>
        </p:spPr>
      </p:pic>
    </p:spTree>
    <p:extLst>
      <p:ext uri="{BB962C8B-B14F-4D97-AF65-F5344CB8AC3E}">
        <p14:creationId xmlns:p14="http://schemas.microsoft.com/office/powerpoint/2010/main" val="1258886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sp>
        <p:nvSpPr>
          <p:cNvPr id="129" name="Rettangolo 128"/>
          <p:cNvSpPr/>
          <p:nvPr userDrawn="1"/>
        </p:nvSpPr>
        <p:spPr>
          <a:xfrm>
            <a:off x="0" y="6194665"/>
            <a:ext cx="9144000" cy="666000"/>
          </a:xfrm>
          <a:prstGeom prst="rect">
            <a:avLst/>
          </a:prstGeom>
          <a:solidFill>
            <a:srgbClr val="728F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a:xfrm>
            <a:off x="288520" y="1"/>
            <a:ext cx="8568000" cy="755046"/>
          </a:xfrm>
        </p:spPr>
        <p:txBody>
          <a:bodyPr anchor="ctr" anchorCtr="0"/>
          <a:lstStyle/>
          <a:p>
            <a:r>
              <a:rPr lang="it-IT"/>
              <a:t>Fare clic per modificare lo stile del titolo</a:t>
            </a:r>
            <a:endParaRPr lang="it-IT" dirty="0"/>
          </a:p>
        </p:txBody>
      </p:sp>
      <p:pic>
        <p:nvPicPr>
          <p:cNvPr id="21" name="Picture 3" descr="Y:\IMMAGINE _COORDINATA_2014\PPT\loghi_PNG\03_Polimi_bandiera-1riga_BN_negativo_outline.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0709"/>
          <a:stretch/>
        </p:blipFill>
        <p:spPr bwMode="auto">
          <a:xfrm>
            <a:off x="6020792" y="6221665"/>
            <a:ext cx="624849" cy="612000"/>
          </a:xfrm>
          <a:prstGeom prst="rect">
            <a:avLst/>
          </a:prstGeom>
          <a:noFill/>
          <a:extLst>
            <a:ext uri="{909E8E84-426E-40DD-AFC4-6F175D3DCCD1}">
              <a14:hiddenFill xmlns:a14="http://schemas.microsoft.com/office/drawing/2010/main">
                <a:solidFill>
                  <a:srgbClr val="FFFFFF"/>
                </a:solidFill>
              </a14:hiddenFill>
            </a:ext>
          </a:extLst>
        </p:spPr>
      </p:pic>
      <p:sp>
        <p:nvSpPr>
          <p:cNvPr id="14" name="Rettangolo 13"/>
          <p:cNvSpPr/>
          <p:nvPr userDrawn="1"/>
        </p:nvSpPr>
        <p:spPr>
          <a:xfrm>
            <a:off x="0" y="737046"/>
            <a:ext cx="9144000" cy="36000"/>
          </a:xfrm>
          <a:prstGeom prst="rect">
            <a:avLst/>
          </a:prstGeom>
          <a:gradFill flip="none" rotWithShape="1">
            <a:gsLst>
              <a:gs pos="0">
                <a:srgbClr val="728FA5"/>
              </a:gs>
              <a:gs pos="100000">
                <a:schemeClr val="tx2"/>
              </a:gs>
            </a:gsLst>
            <a:lin ang="10800000" scaled="1"/>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0" name="Segnaposto numero diapositiva 5"/>
          <p:cNvSpPr txBox="1">
            <a:spLocks/>
          </p:cNvSpPr>
          <p:nvPr userDrawn="1"/>
        </p:nvSpPr>
        <p:spPr>
          <a:xfrm>
            <a:off x="8259512" y="6361699"/>
            <a:ext cx="618371" cy="331932"/>
          </a:xfrm>
          <a:prstGeom prst="rect">
            <a:avLst/>
          </a:prstGeom>
        </p:spPr>
        <p:txBody>
          <a:bodyPr lIns="0" rIns="0"/>
          <a:lstStyle>
            <a:defPPr>
              <a:defRPr lang="it-IT"/>
            </a:defPPr>
            <a:lvl1pPr marL="0" algn="l" defTabSz="457200" rtl="0" eaLnBrk="1" latinLnBrk="0" hangingPunct="1">
              <a:defRPr sz="1800" b="1" kern="1200">
                <a:solidFill>
                  <a:schemeClr val="tx2"/>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3DE855B8-1ECA-4289-B250-C4E1F8C19BBA}" type="slidenum">
              <a:rPr lang="it-IT" smtClean="0">
                <a:solidFill>
                  <a:schemeClr val="bg1"/>
                </a:solidFill>
              </a:rPr>
              <a:pPr algn="ctr"/>
              <a:t>‹#›</a:t>
            </a:fld>
            <a:r>
              <a:rPr lang="it-IT" sz="1400" dirty="0">
                <a:solidFill>
                  <a:schemeClr val="bg1"/>
                </a:solidFill>
              </a:rPr>
              <a:t>/N</a:t>
            </a:r>
            <a:endParaRPr lang="it-IT" sz="1600" dirty="0">
              <a:solidFill>
                <a:schemeClr val="bg1"/>
              </a:solidFill>
            </a:endParaRPr>
          </a:p>
        </p:txBody>
      </p:sp>
      <p:pic>
        <p:nvPicPr>
          <p:cNvPr id="25" name="Picture 3" descr="Y:\IMMAGINE _COORDINATA_2014\PPT\loghi_PNG\03_Polimi_bandiera-1riga_BN_negativo_outline.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9320" r="40340"/>
          <a:stretch/>
        </p:blipFill>
        <p:spPr bwMode="auto">
          <a:xfrm>
            <a:off x="6656778" y="6127317"/>
            <a:ext cx="1383529" cy="648000"/>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3" descr="Y:\IMMAGINE _COORDINATA_2014\PPT\loghi_PNG\03_Polimi_bandiera-1riga_BN_negativo_outline.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59155"/>
          <a:stretch/>
        </p:blipFill>
        <p:spPr bwMode="auto">
          <a:xfrm>
            <a:off x="6651492" y="6397196"/>
            <a:ext cx="1011717" cy="468000"/>
          </a:xfrm>
          <a:prstGeom prst="rect">
            <a:avLst/>
          </a:prstGeom>
          <a:noFill/>
          <a:extLst>
            <a:ext uri="{909E8E84-426E-40DD-AFC4-6F175D3DCCD1}">
              <a14:hiddenFill xmlns:a14="http://schemas.microsoft.com/office/drawing/2010/main">
                <a:solidFill>
                  <a:srgbClr val="FFFFFF"/>
                </a:solidFill>
              </a14:hiddenFill>
            </a:ext>
          </a:extLst>
        </p:spPr>
      </p:pic>
      <p:sp>
        <p:nvSpPr>
          <p:cNvPr id="11" name="CasellaDiTesto 10"/>
          <p:cNvSpPr txBox="1"/>
          <p:nvPr userDrawn="1"/>
        </p:nvSpPr>
        <p:spPr>
          <a:xfrm>
            <a:off x="144000" y="6389166"/>
            <a:ext cx="4759636" cy="276999"/>
          </a:xfrm>
          <a:prstGeom prst="rect">
            <a:avLst/>
          </a:prstGeom>
          <a:noFill/>
        </p:spPr>
        <p:txBody>
          <a:bodyPr wrap="none" rtlCol="0">
            <a:spAutoFit/>
          </a:bodyPr>
          <a:lstStyle/>
          <a:p>
            <a:r>
              <a:rPr lang="en-US" sz="1200" b="1" noProof="0" dirty="0">
                <a:solidFill>
                  <a:srgbClr val="FFFFFF"/>
                </a:solidFill>
                <a:latin typeface="Arial"/>
                <a:cs typeface="Arial"/>
              </a:rPr>
              <a:t>FLEDGED – Kick-off meeting – 29-30</a:t>
            </a:r>
            <a:r>
              <a:rPr lang="en-US" sz="1200" b="1" baseline="30000" noProof="0" dirty="0">
                <a:solidFill>
                  <a:srgbClr val="FFFFFF"/>
                </a:solidFill>
                <a:latin typeface="Arial"/>
                <a:cs typeface="Arial"/>
              </a:rPr>
              <a:t>th</a:t>
            </a:r>
            <a:r>
              <a:rPr lang="en-US" sz="1200" b="1" noProof="0" dirty="0">
                <a:solidFill>
                  <a:srgbClr val="FFFFFF"/>
                </a:solidFill>
                <a:latin typeface="Arial"/>
                <a:cs typeface="Arial"/>
              </a:rPr>
              <a:t> November 2016 - Milano</a:t>
            </a:r>
          </a:p>
        </p:txBody>
      </p:sp>
    </p:spTree>
    <p:extLst>
      <p:ext uri="{BB962C8B-B14F-4D97-AF65-F5344CB8AC3E}">
        <p14:creationId xmlns:p14="http://schemas.microsoft.com/office/powerpoint/2010/main" val="1056168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5" name="Rettangolo 4"/>
          <p:cNvSpPr/>
          <p:nvPr userDrawn="1"/>
        </p:nvSpPr>
        <p:spPr>
          <a:xfrm>
            <a:off x="0" y="6194665"/>
            <a:ext cx="9144000" cy="666000"/>
          </a:xfrm>
          <a:prstGeom prst="rect">
            <a:avLst/>
          </a:prstGeom>
          <a:solidFill>
            <a:srgbClr val="728F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7" name="Picture 3" descr="Y:\IMMAGINE _COORDINATA_2014\PPT\loghi_PNG\03_Polimi_bandiera-1riga_BN_negativo_outline.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0709"/>
          <a:stretch/>
        </p:blipFill>
        <p:spPr bwMode="auto">
          <a:xfrm>
            <a:off x="6020792" y="6221665"/>
            <a:ext cx="624849" cy="612000"/>
          </a:xfrm>
          <a:prstGeom prst="rect">
            <a:avLst/>
          </a:prstGeom>
          <a:noFill/>
          <a:extLst>
            <a:ext uri="{909E8E84-426E-40DD-AFC4-6F175D3DCCD1}">
              <a14:hiddenFill xmlns:a14="http://schemas.microsoft.com/office/drawing/2010/main">
                <a:solidFill>
                  <a:srgbClr val="FFFFFF"/>
                </a:solidFill>
              </a14:hiddenFill>
            </a:ext>
          </a:extLst>
        </p:spPr>
      </p:pic>
      <p:sp>
        <p:nvSpPr>
          <p:cNvPr id="8" name="Segnaposto numero diapositiva 5"/>
          <p:cNvSpPr txBox="1">
            <a:spLocks/>
          </p:cNvSpPr>
          <p:nvPr userDrawn="1"/>
        </p:nvSpPr>
        <p:spPr>
          <a:xfrm>
            <a:off x="8259512" y="6361699"/>
            <a:ext cx="618371" cy="331932"/>
          </a:xfrm>
          <a:prstGeom prst="rect">
            <a:avLst/>
          </a:prstGeom>
        </p:spPr>
        <p:txBody>
          <a:bodyPr lIns="0" rIns="0"/>
          <a:lstStyle>
            <a:defPPr>
              <a:defRPr lang="it-IT"/>
            </a:defPPr>
            <a:lvl1pPr marL="0" algn="l" defTabSz="457200" rtl="0" eaLnBrk="1" latinLnBrk="0" hangingPunct="1">
              <a:defRPr sz="1800" b="1" kern="1200">
                <a:solidFill>
                  <a:schemeClr val="tx2"/>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3DE855B8-1ECA-4289-B250-C4E1F8C19BBA}" type="slidenum">
              <a:rPr lang="it-IT" smtClean="0">
                <a:solidFill>
                  <a:schemeClr val="bg1"/>
                </a:solidFill>
              </a:rPr>
              <a:pPr algn="ctr"/>
              <a:t>‹#›</a:t>
            </a:fld>
            <a:r>
              <a:rPr lang="it-IT" sz="1400" dirty="0">
                <a:solidFill>
                  <a:schemeClr val="bg1"/>
                </a:solidFill>
              </a:rPr>
              <a:t>/N</a:t>
            </a:r>
            <a:endParaRPr lang="it-IT" sz="1600" dirty="0">
              <a:solidFill>
                <a:schemeClr val="bg1"/>
              </a:solidFill>
            </a:endParaRPr>
          </a:p>
        </p:txBody>
      </p:sp>
      <p:pic>
        <p:nvPicPr>
          <p:cNvPr id="9" name="Picture 3" descr="Y:\IMMAGINE _COORDINATA_2014\PPT\loghi_PNG\03_Polimi_bandiera-1riga_BN_negativo_outline.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9320" r="40340"/>
          <a:stretch/>
        </p:blipFill>
        <p:spPr bwMode="auto">
          <a:xfrm>
            <a:off x="6656778" y="6127317"/>
            <a:ext cx="1383529" cy="648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Y:\IMMAGINE _COORDINATA_2014\PPT\loghi_PNG\03_Polimi_bandiera-1riga_BN_negativo_outline.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59155"/>
          <a:stretch/>
        </p:blipFill>
        <p:spPr bwMode="auto">
          <a:xfrm>
            <a:off x="6651492" y="6397196"/>
            <a:ext cx="1011717" cy="468000"/>
          </a:xfrm>
          <a:prstGeom prst="rect">
            <a:avLst/>
          </a:prstGeom>
          <a:noFill/>
          <a:extLst>
            <a:ext uri="{909E8E84-426E-40DD-AFC4-6F175D3DCCD1}">
              <a14:hiddenFill xmlns:a14="http://schemas.microsoft.com/office/drawing/2010/main">
                <a:solidFill>
                  <a:srgbClr val="FFFFFF"/>
                </a:solidFill>
              </a14:hiddenFill>
            </a:ext>
          </a:extLst>
        </p:spPr>
      </p:pic>
      <p:sp>
        <p:nvSpPr>
          <p:cNvPr id="11" name="CasellaDiTesto 10"/>
          <p:cNvSpPr txBox="1"/>
          <p:nvPr userDrawn="1"/>
        </p:nvSpPr>
        <p:spPr>
          <a:xfrm>
            <a:off x="144000" y="6389166"/>
            <a:ext cx="4759636" cy="276999"/>
          </a:xfrm>
          <a:prstGeom prst="rect">
            <a:avLst/>
          </a:prstGeom>
          <a:noFill/>
        </p:spPr>
        <p:txBody>
          <a:bodyPr wrap="none" rtlCol="0">
            <a:spAutoFit/>
          </a:bodyPr>
          <a:lstStyle/>
          <a:p>
            <a:r>
              <a:rPr lang="en-US" sz="1200" b="1" noProof="0" dirty="0">
                <a:solidFill>
                  <a:srgbClr val="FFFFFF"/>
                </a:solidFill>
                <a:latin typeface="Arial"/>
                <a:cs typeface="Arial"/>
              </a:rPr>
              <a:t>FLEDGED – Kick-off meeting – 29-30</a:t>
            </a:r>
            <a:r>
              <a:rPr lang="en-US" sz="1200" b="1" baseline="30000" noProof="0" dirty="0">
                <a:solidFill>
                  <a:srgbClr val="FFFFFF"/>
                </a:solidFill>
                <a:latin typeface="Arial"/>
                <a:cs typeface="Arial"/>
              </a:rPr>
              <a:t>th</a:t>
            </a:r>
            <a:r>
              <a:rPr lang="en-US" sz="1200" b="1" noProof="0" dirty="0">
                <a:solidFill>
                  <a:srgbClr val="FFFFFF"/>
                </a:solidFill>
                <a:latin typeface="Arial"/>
                <a:cs typeface="Arial"/>
              </a:rPr>
              <a:t> November 2016 - Milano</a:t>
            </a:r>
          </a:p>
        </p:txBody>
      </p:sp>
    </p:spTree>
    <p:extLst>
      <p:ext uri="{BB962C8B-B14F-4D97-AF65-F5344CB8AC3E}">
        <p14:creationId xmlns:p14="http://schemas.microsoft.com/office/powerpoint/2010/main" val="1925977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estazione sezione">
    <p:spTree>
      <p:nvGrpSpPr>
        <p:cNvPr id="1" name=""/>
        <p:cNvGrpSpPr/>
        <p:nvPr/>
      </p:nvGrpSpPr>
      <p:grpSpPr>
        <a:xfrm>
          <a:off x="0" y="0"/>
          <a:ext cx="0" cy="0"/>
          <a:chOff x="0" y="0"/>
          <a:chExt cx="0" cy="0"/>
        </a:xfrm>
      </p:grpSpPr>
      <p:sp>
        <p:nvSpPr>
          <p:cNvPr id="7" name="Rettangolo 6"/>
          <p:cNvSpPr/>
          <p:nvPr userDrawn="1"/>
        </p:nvSpPr>
        <p:spPr>
          <a:xfrm>
            <a:off x="0" y="4125867"/>
            <a:ext cx="9144000" cy="2732132"/>
          </a:xfrm>
          <a:prstGeom prst="rect">
            <a:avLst/>
          </a:prstGeom>
          <a:solidFill>
            <a:srgbClr val="1A415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grpSp>
        <p:nvGrpSpPr>
          <p:cNvPr id="8" name="Gruppo 7"/>
          <p:cNvGrpSpPr/>
          <p:nvPr userDrawn="1"/>
        </p:nvGrpSpPr>
        <p:grpSpPr>
          <a:xfrm>
            <a:off x="38482" y="4125867"/>
            <a:ext cx="9036647" cy="180000"/>
            <a:chOff x="1218340" y="275867"/>
            <a:chExt cx="17715122" cy="567843"/>
          </a:xfrm>
        </p:grpSpPr>
        <p:cxnSp>
          <p:nvCxnSpPr>
            <p:cNvPr id="9" name="Connettore 1 8"/>
            <p:cNvCxnSpPr/>
            <p:nvPr userDrawn="1"/>
          </p:nvCxnSpPr>
          <p:spPr>
            <a:xfrm>
              <a:off x="121834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0" name="Connettore 1 9"/>
            <p:cNvCxnSpPr/>
            <p:nvPr userDrawn="1"/>
          </p:nvCxnSpPr>
          <p:spPr>
            <a:xfrm>
              <a:off x="136720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1" name="Connettore 1 10"/>
            <p:cNvCxnSpPr/>
            <p:nvPr userDrawn="1"/>
          </p:nvCxnSpPr>
          <p:spPr>
            <a:xfrm>
              <a:off x="151607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2" name="Connettore 1 11"/>
            <p:cNvCxnSpPr/>
            <p:nvPr userDrawn="1"/>
          </p:nvCxnSpPr>
          <p:spPr>
            <a:xfrm>
              <a:off x="166494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3" name="Connettore 1 12"/>
            <p:cNvCxnSpPr/>
            <p:nvPr userDrawn="1"/>
          </p:nvCxnSpPr>
          <p:spPr>
            <a:xfrm>
              <a:off x="181380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4" name="Connettore 1 13"/>
            <p:cNvCxnSpPr/>
            <p:nvPr userDrawn="1"/>
          </p:nvCxnSpPr>
          <p:spPr>
            <a:xfrm>
              <a:off x="196267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5" name="Connettore 1 14"/>
            <p:cNvCxnSpPr/>
            <p:nvPr userDrawn="1"/>
          </p:nvCxnSpPr>
          <p:spPr>
            <a:xfrm>
              <a:off x="211154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6" name="Connettore 1 15"/>
            <p:cNvCxnSpPr/>
            <p:nvPr userDrawn="1"/>
          </p:nvCxnSpPr>
          <p:spPr>
            <a:xfrm>
              <a:off x="226040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 name="Connettore 1 16"/>
            <p:cNvCxnSpPr/>
            <p:nvPr userDrawn="1"/>
          </p:nvCxnSpPr>
          <p:spPr>
            <a:xfrm>
              <a:off x="240927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 name="Connettore 1 17"/>
            <p:cNvCxnSpPr/>
            <p:nvPr userDrawn="1"/>
          </p:nvCxnSpPr>
          <p:spPr>
            <a:xfrm>
              <a:off x="255814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 name="Connettore 1 18"/>
            <p:cNvCxnSpPr/>
            <p:nvPr userDrawn="1"/>
          </p:nvCxnSpPr>
          <p:spPr>
            <a:xfrm>
              <a:off x="270701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 name="Connettore 1 19"/>
            <p:cNvCxnSpPr/>
            <p:nvPr userDrawn="1"/>
          </p:nvCxnSpPr>
          <p:spPr>
            <a:xfrm>
              <a:off x="285587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 name="Connettore 1 20"/>
            <p:cNvCxnSpPr/>
            <p:nvPr userDrawn="1"/>
          </p:nvCxnSpPr>
          <p:spPr>
            <a:xfrm>
              <a:off x="300474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 name="Connettore 1 21"/>
            <p:cNvCxnSpPr/>
            <p:nvPr userDrawn="1"/>
          </p:nvCxnSpPr>
          <p:spPr>
            <a:xfrm>
              <a:off x="315361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 name="Connettore 1 22"/>
            <p:cNvCxnSpPr/>
            <p:nvPr userDrawn="1"/>
          </p:nvCxnSpPr>
          <p:spPr>
            <a:xfrm>
              <a:off x="330247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 name="Connettore 1 23"/>
            <p:cNvCxnSpPr/>
            <p:nvPr userDrawn="1"/>
          </p:nvCxnSpPr>
          <p:spPr>
            <a:xfrm>
              <a:off x="345134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 name="Connettore 1 24"/>
            <p:cNvCxnSpPr/>
            <p:nvPr userDrawn="1"/>
          </p:nvCxnSpPr>
          <p:spPr>
            <a:xfrm>
              <a:off x="360021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 name="Connettore 1 25"/>
            <p:cNvCxnSpPr/>
            <p:nvPr userDrawn="1"/>
          </p:nvCxnSpPr>
          <p:spPr>
            <a:xfrm>
              <a:off x="374907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 name="Connettore 1 26"/>
            <p:cNvCxnSpPr/>
            <p:nvPr userDrawn="1"/>
          </p:nvCxnSpPr>
          <p:spPr>
            <a:xfrm>
              <a:off x="389794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 name="Connettore 1 27"/>
            <p:cNvCxnSpPr/>
            <p:nvPr userDrawn="1"/>
          </p:nvCxnSpPr>
          <p:spPr>
            <a:xfrm>
              <a:off x="404681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9" name="Connettore 1 28"/>
            <p:cNvCxnSpPr/>
            <p:nvPr userDrawn="1"/>
          </p:nvCxnSpPr>
          <p:spPr>
            <a:xfrm>
              <a:off x="419568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0" name="Connettore 1 29"/>
            <p:cNvCxnSpPr/>
            <p:nvPr userDrawn="1"/>
          </p:nvCxnSpPr>
          <p:spPr>
            <a:xfrm>
              <a:off x="434454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1" name="Connettore 1 30"/>
            <p:cNvCxnSpPr/>
            <p:nvPr userDrawn="1"/>
          </p:nvCxnSpPr>
          <p:spPr>
            <a:xfrm>
              <a:off x="449341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2" name="Connettore 1 31"/>
            <p:cNvCxnSpPr/>
            <p:nvPr userDrawn="1"/>
          </p:nvCxnSpPr>
          <p:spPr>
            <a:xfrm>
              <a:off x="464228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3" name="Connettore 1 32"/>
            <p:cNvCxnSpPr/>
            <p:nvPr userDrawn="1"/>
          </p:nvCxnSpPr>
          <p:spPr>
            <a:xfrm>
              <a:off x="479114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4" name="Connettore 1 33"/>
            <p:cNvCxnSpPr/>
            <p:nvPr userDrawn="1"/>
          </p:nvCxnSpPr>
          <p:spPr>
            <a:xfrm>
              <a:off x="494001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5" name="Connettore 1 34"/>
            <p:cNvCxnSpPr/>
            <p:nvPr userDrawn="1"/>
          </p:nvCxnSpPr>
          <p:spPr>
            <a:xfrm>
              <a:off x="508888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6" name="Connettore 1 35"/>
            <p:cNvCxnSpPr/>
            <p:nvPr userDrawn="1"/>
          </p:nvCxnSpPr>
          <p:spPr>
            <a:xfrm>
              <a:off x="523774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7" name="Connettore 1 36"/>
            <p:cNvCxnSpPr/>
            <p:nvPr userDrawn="1"/>
          </p:nvCxnSpPr>
          <p:spPr>
            <a:xfrm>
              <a:off x="538661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8" name="Connettore 1 37"/>
            <p:cNvCxnSpPr/>
            <p:nvPr userDrawn="1"/>
          </p:nvCxnSpPr>
          <p:spPr>
            <a:xfrm>
              <a:off x="553548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39" name="Connettore 1 38"/>
            <p:cNvCxnSpPr/>
            <p:nvPr userDrawn="1"/>
          </p:nvCxnSpPr>
          <p:spPr>
            <a:xfrm>
              <a:off x="568435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40" name="Connettore 1 39"/>
            <p:cNvCxnSpPr/>
            <p:nvPr userDrawn="1"/>
          </p:nvCxnSpPr>
          <p:spPr>
            <a:xfrm>
              <a:off x="583321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41" name="Connettore 1 40"/>
            <p:cNvCxnSpPr/>
            <p:nvPr userDrawn="1"/>
          </p:nvCxnSpPr>
          <p:spPr>
            <a:xfrm>
              <a:off x="598208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42" name="Connettore 1 41"/>
            <p:cNvCxnSpPr/>
            <p:nvPr userDrawn="1"/>
          </p:nvCxnSpPr>
          <p:spPr>
            <a:xfrm>
              <a:off x="613095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43" name="Connettore 1 42"/>
            <p:cNvCxnSpPr/>
            <p:nvPr userDrawn="1"/>
          </p:nvCxnSpPr>
          <p:spPr>
            <a:xfrm>
              <a:off x="627981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44" name="Connettore 1 43"/>
            <p:cNvCxnSpPr/>
            <p:nvPr userDrawn="1"/>
          </p:nvCxnSpPr>
          <p:spPr>
            <a:xfrm>
              <a:off x="642868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45" name="Connettore 1 44"/>
            <p:cNvCxnSpPr/>
            <p:nvPr userDrawn="1"/>
          </p:nvCxnSpPr>
          <p:spPr>
            <a:xfrm>
              <a:off x="657755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46" name="Connettore 1 45"/>
            <p:cNvCxnSpPr/>
            <p:nvPr userDrawn="1"/>
          </p:nvCxnSpPr>
          <p:spPr>
            <a:xfrm>
              <a:off x="672641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47" name="Connettore 1 46"/>
            <p:cNvCxnSpPr/>
            <p:nvPr userDrawn="1"/>
          </p:nvCxnSpPr>
          <p:spPr>
            <a:xfrm>
              <a:off x="687528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48" name="Connettore 1 47"/>
            <p:cNvCxnSpPr/>
            <p:nvPr userDrawn="1"/>
          </p:nvCxnSpPr>
          <p:spPr>
            <a:xfrm>
              <a:off x="702415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49" name="Connettore 1 48"/>
            <p:cNvCxnSpPr/>
            <p:nvPr userDrawn="1"/>
          </p:nvCxnSpPr>
          <p:spPr>
            <a:xfrm>
              <a:off x="717302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50" name="Connettore 1 49"/>
            <p:cNvCxnSpPr/>
            <p:nvPr userDrawn="1"/>
          </p:nvCxnSpPr>
          <p:spPr>
            <a:xfrm>
              <a:off x="732188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51" name="Connettore 1 50"/>
            <p:cNvCxnSpPr/>
            <p:nvPr userDrawn="1"/>
          </p:nvCxnSpPr>
          <p:spPr>
            <a:xfrm>
              <a:off x="747075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52" name="Connettore 1 51"/>
            <p:cNvCxnSpPr/>
            <p:nvPr userDrawn="1"/>
          </p:nvCxnSpPr>
          <p:spPr>
            <a:xfrm>
              <a:off x="761962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53" name="Connettore 1 52"/>
            <p:cNvCxnSpPr/>
            <p:nvPr userDrawn="1"/>
          </p:nvCxnSpPr>
          <p:spPr>
            <a:xfrm>
              <a:off x="776848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54" name="Connettore 1 53"/>
            <p:cNvCxnSpPr/>
            <p:nvPr userDrawn="1"/>
          </p:nvCxnSpPr>
          <p:spPr>
            <a:xfrm>
              <a:off x="791735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55" name="Connettore 1 54"/>
            <p:cNvCxnSpPr/>
            <p:nvPr userDrawn="1"/>
          </p:nvCxnSpPr>
          <p:spPr>
            <a:xfrm>
              <a:off x="806622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56" name="Connettore 1 55"/>
            <p:cNvCxnSpPr/>
            <p:nvPr userDrawn="1"/>
          </p:nvCxnSpPr>
          <p:spPr>
            <a:xfrm>
              <a:off x="821508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57" name="Connettore 1 56"/>
            <p:cNvCxnSpPr/>
            <p:nvPr userDrawn="1"/>
          </p:nvCxnSpPr>
          <p:spPr>
            <a:xfrm>
              <a:off x="836395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58" name="Connettore 1 57"/>
            <p:cNvCxnSpPr/>
            <p:nvPr userDrawn="1"/>
          </p:nvCxnSpPr>
          <p:spPr>
            <a:xfrm>
              <a:off x="851282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59" name="Connettore 1 58"/>
            <p:cNvCxnSpPr/>
            <p:nvPr userDrawn="1"/>
          </p:nvCxnSpPr>
          <p:spPr>
            <a:xfrm>
              <a:off x="866169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60" name="Connettore 1 59"/>
            <p:cNvCxnSpPr/>
            <p:nvPr userDrawn="1"/>
          </p:nvCxnSpPr>
          <p:spPr>
            <a:xfrm>
              <a:off x="881055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61" name="Connettore 1 60"/>
            <p:cNvCxnSpPr/>
            <p:nvPr userDrawn="1"/>
          </p:nvCxnSpPr>
          <p:spPr>
            <a:xfrm>
              <a:off x="895942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62" name="Connettore 1 61"/>
            <p:cNvCxnSpPr/>
            <p:nvPr userDrawn="1"/>
          </p:nvCxnSpPr>
          <p:spPr>
            <a:xfrm>
              <a:off x="910829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63" name="Connettore 1 62"/>
            <p:cNvCxnSpPr/>
            <p:nvPr userDrawn="1"/>
          </p:nvCxnSpPr>
          <p:spPr>
            <a:xfrm>
              <a:off x="925715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64" name="Connettore 1 63"/>
            <p:cNvCxnSpPr/>
            <p:nvPr userDrawn="1"/>
          </p:nvCxnSpPr>
          <p:spPr>
            <a:xfrm>
              <a:off x="940602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65" name="Connettore 1 64"/>
            <p:cNvCxnSpPr/>
            <p:nvPr userDrawn="1"/>
          </p:nvCxnSpPr>
          <p:spPr>
            <a:xfrm>
              <a:off x="955489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66" name="Connettore 1 65"/>
            <p:cNvCxnSpPr/>
            <p:nvPr userDrawn="1"/>
          </p:nvCxnSpPr>
          <p:spPr>
            <a:xfrm>
              <a:off x="970375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67" name="Connettore 1 66"/>
            <p:cNvCxnSpPr/>
            <p:nvPr userDrawn="1"/>
          </p:nvCxnSpPr>
          <p:spPr>
            <a:xfrm>
              <a:off x="985262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68" name="Connettore 1 67"/>
            <p:cNvCxnSpPr/>
            <p:nvPr userDrawn="1"/>
          </p:nvCxnSpPr>
          <p:spPr>
            <a:xfrm>
              <a:off x="1000149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69" name="Connettore 1 68"/>
            <p:cNvCxnSpPr/>
            <p:nvPr userDrawn="1"/>
          </p:nvCxnSpPr>
          <p:spPr>
            <a:xfrm>
              <a:off x="1015036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70" name="Connettore 1 69"/>
            <p:cNvCxnSpPr/>
            <p:nvPr userDrawn="1"/>
          </p:nvCxnSpPr>
          <p:spPr>
            <a:xfrm>
              <a:off x="1029922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71" name="Connettore 1 70"/>
            <p:cNvCxnSpPr/>
            <p:nvPr userDrawn="1"/>
          </p:nvCxnSpPr>
          <p:spPr>
            <a:xfrm>
              <a:off x="1044809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72" name="Connettore 1 71"/>
            <p:cNvCxnSpPr/>
            <p:nvPr userDrawn="1"/>
          </p:nvCxnSpPr>
          <p:spPr>
            <a:xfrm>
              <a:off x="1059696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73" name="Connettore 1 72"/>
            <p:cNvCxnSpPr/>
            <p:nvPr userDrawn="1"/>
          </p:nvCxnSpPr>
          <p:spPr>
            <a:xfrm>
              <a:off x="1074582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74" name="Connettore 1 73"/>
            <p:cNvCxnSpPr/>
            <p:nvPr userDrawn="1"/>
          </p:nvCxnSpPr>
          <p:spPr>
            <a:xfrm>
              <a:off x="1089469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75" name="Connettore 1 74"/>
            <p:cNvCxnSpPr/>
            <p:nvPr userDrawn="1"/>
          </p:nvCxnSpPr>
          <p:spPr>
            <a:xfrm>
              <a:off x="1104356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76" name="Connettore 1 75"/>
            <p:cNvCxnSpPr/>
            <p:nvPr userDrawn="1"/>
          </p:nvCxnSpPr>
          <p:spPr>
            <a:xfrm>
              <a:off x="1119242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77" name="Connettore 1 76"/>
            <p:cNvCxnSpPr/>
            <p:nvPr userDrawn="1"/>
          </p:nvCxnSpPr>
          <p:spPr>
            <a:xfrm>
              <a:off x="1134129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78" name="Connettore 1 77"/>
            <p:cNvCxnSpPr/>
            <p:nvPr userDrawn="1"/>
          </p:nvCxnSpPr>
          <p:spPr>
            <a:xfrm>
              <a:off x="1149016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79" name="Connettore 1 78"/>
            <p:cNvCxnSpPr/>
            <p:nvPr userDrawn="1"/>
          </p:nvCxnSpPr>
          <p:spPr>
            <a:xfrm>
              <a:off x="1163903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80" name="Connettore 1 79"/>
            <p:cNvCxnSpPr/>
            <p:nvPr userDrawn="1"/>
          </p:nvCxnSpPr>
          <p:spPr>
            <a:xfrm>
              <a:off x="1178789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81" name="Connettore 1 80"/>
            <p:cNvCxnSpPr/>
            <p:nvPr userDrawn="1"/>
          </p:nvCxnSpPr>
          <p:spPr>
            <a:xfrm>
              <a:off x="1193676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82" name="Connettore 1 81"/>
            <p:cNvCxnSpPr/>
            <p:nvPr userDrawn="1"/>
          </p:nvCxnSpPr>
          <p:spPr>
            <a:xfrm>
              <a:off x="1208563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83" name="Connettore 1 82"/>
            <p:cNvCxnSpPr/>
            <p:nvPr userDrawn="1"/>
          </p:nvCxnSpPr>
          <p:spPr>
            <a:xfrm>
              <a:off x="1223449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84" name="Connettore 1 83"/>
            <p:cNvCxnSpPr/>
            <p:nvPr userDrawn="1"/>
          </p:nvCxnSpPr>
          <p:spPr>
            <a:xfrm>
              <a:off x="1238336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85" name="Connettore 1 84"/>
            <p:cNvCxnSpPr/>
            <p:nvPr userDrawn="1"/>
          </p:nvCxnSpPr>
          <p:spPr>
            <a:xfrm>
              <a:off x="1253223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86" name="Connettore 1 85"/>
            <p:cNvCxnSpPr/>
            <p:nvPr userDrawn="1"/>
          </p:nvCxnSpPr>
          <p:spPr>
            <a:xfrm>
              <a:off x="1268109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87" name="Connettore 1 86"/>
            <p:cNvCxnSpPr/>
            <p:nvPr userDrawn="1"/>
          </p:nvCxnSpPr>
          <p:spPr>
            <a:xfrm>
              <a:off x="1282996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88" name="Connettore 1 87"/>
            <p:cNvCxnSpPr/>
            <p:nvPr userDrawn="1"/>
          </p:nvCxnSpPr>
          <p:spPr>
            <a:xfrm>
              <a:off x="1297883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89" name="Connettore 1 88"/>
            <p:cNvCxnSpPr/>
            <p:nvPr userDrawn="1"/>
          </p:nvCxnSpPr>
          <p:spPr>
            <a:xfrm>
              <a:off x="1312770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90" name="Connettore 1 89"/>
            <p:cNvCxnSpPr/>
            <p:nvPr userDrawn="1"/>
          </p:nvCxnSpPr>
          <p:spPr>
            <a:xfrm>
              <a:off x="1327656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91" name="Connettore 1 90"/>
            <p:cNvCxnSpPr/>
            <p:nvPr userDrawn="1"/>
          </p:nvCxnSpPr>
          <p:spPr>
            <a:xfrm>
              <a:off x="1342543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92" name="Connettore 1 91"/>
            <p:cNvCxnSpPr/>
            <p:nvPr userDrawn="1"/>
          </p:nvCxnSpPr>
          <p:spPr>
            <a:xfrm>
              <a:off x="1357430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93" name="Connettore 1 92"/>
            <p:cNvCxnSpPr/>
            <p:nvPr userDrawn="1"/>
          </p:nvCxnSpPr>
          <p:spPr>
            <a:xfrm>
              <a:off x="1372316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94" name="Connettore 1 93"/>
            <p:cNvCxnSpPr/>
            <p:nvPr userDrawn="1"/>
          </p:nvCxnSpPr>
          <p:spPr>
            <a:xfrm>
              <a:off x="1387203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95" name="Connettore 1 94"/>
            <p:cNvCxnSpPr/>
            <p:nvPr userDrawn="1"/>
          </p:nvCxnSpPr>
          <p:spPr>
            <a:xfrm>
              <a:off x="1402090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96" name="Connettore 1 95"/>
            <p:cNvCxnSpPr/>
            <p:nvPr userDrawn="1"/>
          </p:nvCxnSpPr>
          <p:spPr>
            <a:xfrm>
              <a:off x="1416976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97" name="Connettore 1 96"/>
            <p:cNvCxnSpPr/>
            <p:nvPr userDrawn="1"/>
          </p:nvCxnSpPr>
          <p:spPr>
            <a:xfrm>
              <a:off x="1431863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98" name="Connettore 1 97"/>
            <p:cNvCxnSpPr/>
            <p:nvPr userDrawn="1"/>
          </p:nvCxnSpPr>
          <p:spPr>
            <a:xfrm>
              <a:off x="1446750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99" name="Connettore 1 98"/>
            <p:cNvCxnSpPr/>
            <p:nvPr userDrawn="1"/>
          </p:nvCxnSpPr>
          <p:spPr>
            <a:xfrm>
              <a:off x="1461637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00" name="Connettore 1 99"/>
            <p:cNvCxnSpPr/>
            <p:nvPr userDrawn="1"/>
          </p:nvCxnSpPr>
          <p:spPr>
            <a:xfrm>
              <a:off x="1476523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01" name="Connettore 1 100"/>
            <p:cNvCxnSpPr/>
            <p:nvPr userDrawn="1"/>
          </p:nvCxnSpPr>
          <p:spPr>
            <a:xfrm>
              <a:off x="1491410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02" name="Connettore 1 101"/>
            <p:cNvCxnSpPr/>
            <p:nvPr userDrawn="1"/>
          </p:nvCxnSpPr>
          <p:spPr>
            <a:xfrm>
              <a:off x="1506297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03" name="Connettore 1 102"/>
            <p:cNvCxnSpPr/>
            <p:nvPr userDrawn="1"/>
          </p:nvCxnSpPr>
          <p:spPr>
            <a:xfrm>
              <a:off x="1521183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04" name="Connettore 1 103"/>
            <p:cNvCxnSpPr/>
            <p:nvPr userDrawn="1"/>
          </p:nvCxnSpPr>
          <p:spPr>
            <a:xfrm>
              <a:off x="1536070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05" name="Connettore 1 104"/>
            <p:cNvCxnSpPr/>
            <p:nvPr userDrawn="1"/>
          </p:nvCxnSpPr>
          <p:spPr>
            <a:xfrm>
              <a:off x="1550957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06" name="Connettore 1 105"/>
            <p:cNvCxnSpPr/>
            <p:nvPr userDrawn="1"/>
          </p:nvCxnSpPr>
          <p:spPr>
            <a:xfrm>
              <a:off x="1565843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07" name="Connettore 1 106"/>
            <p:cNvCxnSpPr/>
            <p:nvPr userDrawn="1"/>
          </p:nvCxnSpPr>
          <p:spPr>
            <a:xfrm>
              <a:off x="1580730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08" name="Connettore 1 107"/>
            <p:cNvCxnSpPr/>
            <p:nvPr userDrawn="1"/>
          </p:nvCxnSpPr>
          <p:spPr>
            <a:xfrm>
              <a:off x="1595617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09" name="Connettore 1 108"/>
            <p:cNvCxnSpPr/>
            <p:nvPr userDrawn="1"/>
          </p:nvCxnSpPr>
          <p:spPr>
            <a:xfrm>
              <a:off x="1610504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10" name="Connettore 1 109"/>
            <p:cNvCxnSpPr/>
            <p:nvPr userDrawn="1"/>
          </p:nvCxnSpPr>
          <p:spPr>
            <a:xfrm>
              <a:off x="1625390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11" name="Connettore 1 110"/>
            <p:cNvCxnSpPr/>
            <p:nvPr userDrawn="1"/>
          </p:nvCxnSpPr>
          <p:spPr>
            <a:xfrm>
              <a:off x="1640277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12" name="Connettore 1 111"/>
            <p:cNvCxnSpPr/>
            <p:nvPr userDrawn="1"/>
          </p:nvCxnSpPr>
          <p:spPr>
            <a:xfrm>
              <a:off x="1655164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13" name="Connettore 1 112"/>
            <p:cNvCxnSpPr/>
            <p:nvPr userDrawn="1"/>
          </p:nvCxnSpPr>
          <p:spPr>
            <a:xfrm>
              <a:off x="1670050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14" name="Connettore 1 113"/>
            <p:cNvCxnSpPr/>
            <p:nvPr userDrawn="1"/>
          </p:nvCxnSpPr>
          <p:spPr>
            <a:xfrm>
              <a:off x="1684937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15" name="Connettore 1 114"/>
            <p:cNvCxnSpPr/>
            <p:nvPr userDrawn="1"/>
          </p:nvCxnSpPr>
          <p:spPr>
            <a:xfrm>
              <a:off x="1699824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16" name="Connettore 1 115"/>
            <p:cNvCxnSpPr/>
            <p:nvPr userDrawn="1"/>
          </p:nvCxnSpPr>
          <p:spPr>
            <a:xfrm>
              <a:off x="1714710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17" name="Connettore 1 116"/>
            <p:cNvCxnSpPr/>
            <p:nvPr userDrawn="1"/>
          </p:nvCxnSpPr>
          <p:spPr>
            <a:xfrm>
              <a:off x="1729597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18" name="Connettore 1 117"/>
            <p:cNvCxnSpPr/>
            <p:nvPr userDrawn="1"/>
          </p:nvCxnSpPr>
          <p:spPr>
            <a:xfrm>
              <a:off x="1744484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19" name="Connettore 1 118"/>
            <p:cNvCxnSpPr/>
            <p:nvPr userDrawn="1"/>
          </p:nvCxnSpPr>
          <p:spPr>
            <a:xfrm>
              <a:off x="1759371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20" name="Connettore 1 119"/>
            <p:cNvCxnSpPr/>
            <p:nvPr userDrawn="1"/>
          </p:nvCxnSpPr>
          <p:spPr>
            <a:xfrm>
              <a:off x="1774257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21" name="Connettore 1 120"/>
            <p:cNvCxnSpPr/>
            <p:nvPr userDrawn="1"/>
          </p:nvCxnSpPr>
          <p:spPr>
            <a:xfrm>
              <a:off x="1789144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22" name="Connettore 1 121"/>
            <p:cNvCxnSpPr/>
            <p:nvPr userDrawn="1"/>
          </p:nvCxnSpPr>
          <p:spPr>
            <a:xfrm>
              <a:off x="1804031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23" name="Connettore 1 122"/>
            <p:cNvCxnSpPr/>
            <p:nvPr userDrawn="1"/>
          </p:nvCxnSpPr>
          <p:spPr>
            <a:xfrm>
              <a:off x="1818917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24" name="Connettore 1 123"/>
            <p:cNvCxnSpPr/>
            <p:nvPr userDrawn="1"/>
          </p:nvCxnSpPr>
          <p:spPr>
            <a:xfrm>
              <a:off x="1833804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25" name="Connettore 1 124"/>
            <p:cNvCxnSpPr/>
            <p:nvPr userDrawn="1"/>
          </p:nvCxnSpPr>
          <p:spPr>
            <a:xfrm>
              <a:off x="1848691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26" name="Connettore 1 125"/>
            <p:cNvCxnSpPr/>
            <p:nvPr userDrawn="1"/>
          </p:nvCxnSpPr>
          <p:spPr>
            <a:xfrm>
              <a:off x="1863577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27" name="Connettore 1 126"/>
            <p:cNvCxnSpPr/>
            <p:nvPr userDrawn="1"/>
          </p:nvCxnSpPr>
          <p:spPr>
            <a:xfrm>
              <a:off x="1878464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28" name="Connettore 1 127"/>
            <p:cNvCxnSpPr/>
            <p:nvPr userDrawn="1"/>
          </p:nvCxnSpPr>
          <p:spPr>
            <a:xfrm>
              <a:off x="1893346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grpSp>
      <p:sp>
        <p:nvSpPr>
          <p:cNvPr id="2" name="Titolo 1"/>
          <p:cNvSpPr>
            <a:spLocks noGrp="1"/>
          </p:cNvSpPr>
          <p:nvPr>
            <p:ph type="title" hasCustomPrompt="1"/>
          </p:nvPr>
        </p:nvSpPr>
        <p:spPr>
          <a:xfrm>
            <a:off x="722313" y="4576586"/>
            <a:ext cx="7772400" cy="1362075"/>
          </a:xfrm>
        </p:spPr>
        <p:txBody>
          <a:bodyPr anchor="t">
            <a:normAutofit/>
          </a:bodyPr>
          <a:lstStyle>
            <a:lvl1pPr algn="l">
              <a:defRPr sz="2400" b="1" cap="small" baseline="0">
                <a:solidFill>
                  <a:schemeClr val="bg1"/>
                </a:solidFill>
              </a:defRPr>
            </a:lvl1pPr>
          </a:lstStyle>
          <a:p>
            <a:r>
              <a:rPr lang="it-IT" dirty="0"/>
              <a:t>Titolo sezione</a:t>
            </a:r>
          </a:p>
        </p:txBody>
      </p:sp>
    </p:spTree>
    <p:extLst>
      <p:ext uri="{BB962C8B-B14F-4D97-AF65-F5344CB8AC3E}">
        <p14:creationId xmlns:p14="http://schemas.microsoft.com/office/powerpoint/2010/main" val="1961922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ingraziamenti">
    <p:spTree>
      <p:nvGrpSpPr>
        <p:cNvPr id="1" name=""/>
        <p:cNvGrpSpPr/>
        <p:nvPr/>
      </p:nvGrpSpPr>
      <p:grpSpPr>
        <a:xfrm>
          <a:off x="0" y="0"/>
          <a:ext cx="0" cy="0"/>
          <a:chOff x="0" y="0"/>
          <a:chExt cx="0" cy="0"/>
        </a:xfrm>
      </p:grpSpPr>
      <p:sp>
        <p:nvSpPr>
          <p:cNvPr id="5" name="Rettangolo 4"/>
          <p:cNvSpPr/>
          <p:nvPr userDrawn="1"/>
        </p:nvSpPr>
        <p:spPr>
          <a:xfrm>
            <a:off x="0" y="6194665"/>
            <a:ext cx="9144000" cy="666000"/>
          </a:xfrm>
          <a:prstGeom prst="rect">
            <a:avLst/>
          </a:prstGeom>
          <a:solidFill>
            <a:srgbClr val="728F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7" name="Picture 3" descr="Y:\IMMAGINE _COORDINATA_2014\PPT\loghi_PNG\03_Polimi_bandiera-1riga_BN_negativo_outline.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r="80709"/>
          <a:stretch/>
        </p:blipFill>
        <p:spPr bwMode="auto">
          <a:xfrm>
            <a:off x="6020792" y="6221665"/>
            <a:ext cx="624849" cy="612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Y:\IMMAGINE _COORDINATA_2014\PPT\loghi_PNG\03_Polimi_bandiera-1riga_BN_negativo_outline.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9320" r="40340"/>
          <a:stretch/>
        </p:blipFill>
        <p:spPr bwMode="auto">
          <a:xfrm>
            <a:off x="6656778" y="6127317"/>
            <a:ext cx="1383529" cy="648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Y:\IMMAGINE _COORDINATA_2014\PPT\loghi_PNG\03_Polimi_bandiera-1riga_BN_negativo_outline.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59155"/>
          <a:stretch/>
        </p:blipFill>
        <p:spPr bwMode="auto">
          <a:xfrm>
            <a:off x="6651492" y="6397196"/>
            <a:ext cx="1011717" cy="468000"/>
          </a:xfrm>
          <a:prstGeom prst="rect">
            <a:avLst/>
          </a:prstGeom>
          <a:noFill/>
          <a:extLst>
            <a:ext uri="{909E8E84-426E-40DD-AFC4-6F175D3DCCD1}">
              <a14:hiddenFill xmlns:a14="http://schemas.microsoft.com/office/drawing/2010/main">
                <a:solidFill>
                  <a:srgbClr val="FFFFFF"/>
                </a:solidFill>
              </a14:hiddenFill>
            </a:ext>
          </a:extLst>
        </p:spPr>
      </p:pic>
      <p:pic>
        <p:nvPicPr>
          <p:cNvPr id="11" name="Immagin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4870" y="2743470"/>
            <a:ext cx="3084576" cy="1301496"/>
          </a:xfrm>
          <a:prstGeom prst="rect">
            <a:avLst/>
          </a:prstGeom>
        </p:spPr>
      </p:pic>
      <p:pic>
        <p:nvPicPr>
          <p:cNvPr id="12" name="Picture 11" descr="logo_gecos"/>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090733" y="2819543"/>
            <a:ext cx="1462087" cy="114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egnaposto testo 2"/>
          <p:cNvSpPr>
            <a:spLocks noGrp="1"/>
          </p:cNvSpPr>
          <p:nvPr>
            <p:ph type="body" sz="quarter" idx="10" hasCustomPrompt="1"/>
          </p:nvPr>
        </p:nvSpPr>
        <p:spPr>
          <a:xfrm>
            <a:off x="805680" y="1276060"/>
            <a:ext cx="7603687" cy="1414021"/>
          </a:xfrm>
        </p:spPr>
        <p:txBody>
          <a:bodyPr>
            <a:normAutofit/>
          </a:bodyPr>
          <a:lstStyle>
            <a:lvl1pPr algn="ctr">
              <a:defRPr sz="3200" b="1" cap="none" baseline="0"/>
            </a:lvl1pPr>
          </a:lstStyle>
          <a:p>
            <a:pPr lvl="0"/>
            <a:r>
              <a:rPr lang="it-IT" dirty="0" err="1"/>
              <a:t>Thanks</a:t>
            </a:r>
            <a:r>
              <a:rPr lang="it-IT" dirty="0"/>
              <a:t> </a:t>
            </a:r>
          </a:p>
          <a:p>
            <a:pPr lvl="0"/>
            <a:r>
              <a:rPr lang="it-IT" dirty="0"/>
              <a:t>for </a:t>
            </a:r>
            <a:r>
              <a:rPr lang="it-IT" dirty="0" err="1"/>
              <a:t>your</a:t>
            </a:r>
            <a:r>
              <a:rPr lang="it-IT" dirty="0"/>
              <a:t> </a:t>
            </a:r>
            <a:r>
              <a:rPr lang="it-IT" dirty="0" err="1"/>
              <a:t>attention</a:t>
            </a:r>
            <a:r>
              <a:rPr lang="it-IT" dirty="0"/>
              <a:t>!!!</a:t>
            </a:r>
            <a:endParaRPr lang="en-US" dirty="0"/>
          </a:p>
        </p:txBody>
      </p:sp>
      <p:sp>
        <p:nvSpPr>
          <p:cNvPr id="13" name="Segnaposto testo 12"/>
          <p:cNvSpPr>
            <a:spLocks noGrp="1"/>
          </p:cNvSpPr>
          <p:nvPr>
            <p:ph type="body" sz="quarter" idx="11" hasCustomPrompt="1"/>
          </p:nvPr>
        </p:nvSpPr>
        <p:spPr>
          <a:xfrm>
            <a:off x="1795458" y="5191969"/>
            <a:ext cx="5430838" cy="809365"/>
          </a:xfrm>
        </p:spPr>
        <p:txBody>
          <a:bodyPr>
            <a:noAutofit/>
          </a:bodyPr>
          <a:lstStyle>
            <a:lvl1pPr algn="ctr">
              <a:defRPr sz="1800"/>
            </a:lvl1pPr>
            <a:lvl5pPr>
              <a:defRPr/>
            </a:lvl5pPr>
          </a:lstStyle>
          <a:p>
            <a:pPr lvl="0"/>
            <a:r>
              <a:rPr lang="it-IT" dirty="0"/>
              <a:t>email@polimi.it</a:t>
            </a:r>
            <a:endParaRPr lang="en-US" dirty="0"/>
          </a:p>
        </p:txBody>
      </p:sp>
      <p:sp>
        <p:nvSpPr>
          <p:cNvPr id="14" name="CasellaDiTesto 13"/>
          <p:cNvSpPr txBox="1"/>
          <p:nvPr userDrawn="1"/>
        </p:nvSpPr>
        <p:spPr>
          <a:xfrm>
            <a:off x="1805384" y="4722523"/>
            <a:ext cx="5482035" cy="369332"/>
          </a:xfrm>
          <a:prstGeom prst="rect">
            <a:avLst/>
          </a:prstGeom>
          <a:noFill/>
        </p:spPr>
        <p:txBody>
          <a:bodyPr wrap="square" rtlCol="0">
            <a:spAutoFit/>
          </a:bodyPr>
          <a:lstStyle/>
          <a:p>
            <a:pPr algn="ctr"/>
            <a:r>
              <a:rPr lang="en-US" dirty="0"/>
              <a:t>www.gecos.polimi.it</a:t>
            </a:r>
          </a:p>
        </p:txBody>
      </p:sp>
      <p:sp>
        <p:nvSpPr>
          <p:cNvPr id="15" name="CasellaDiTesto 14"/>
          <p:cNvSpPr txBox="1"/>
          <p:nvPr userDrawn="1"/>
        </p:nvSpPr>
        <p:spPr>
          <a:xfrm>
            <a:off x="144000" y="6389166"/>
            <a:ext cx="4759636" cy="276999"/>
          </a:xfrm>
          <a:prstGeom prst="rect">
            <a:avLst/>
          </a:prstGeom>
          <a:noFill/>
        </p:spPr>
        <p:txBody>
          <a:bodyPr wrap="none" rtlCol="0">
            <a:spAutoFit/>
          </a:bodyPr>
          <a:lstStyle/>
          <a:p>
            <a:r>
              <a:rPr lang="en-US" sz="1200" b="1" noProof="0" dirty="0">
                <a:solidFill>
                  <a:srgbClr val="FFFFFF"/>
                </a:solidFill>
                <a:latin typeface="Arial"/>
                <a:cs typeface="Arial"/>
              </a:rPr>
              <a:t>FLEDGED – Kick-off meeting – 29-30</a:t>
            </a:r>
            <a:r>
              <a:rPr lang="en-US" sz="1200" b="1" baseline="30000" noProof="0" dirty="0">
                <a:solidFill>
                  <a:srgbClr val="FFFFFF"/>
                </a:solidFill>
                <a:latin typeface="Arial"/>
                <a:cs typeface="Arial"/>
              </a:rPr>
              <a:t>th</a:t>
            </a:r>
            <a:r>
              <a:rPr lang="en-US" sz="1200" b="1" noProof="0" dirty="0">
                <a:solidFill>
                  <a:srgbClr val="FFFFFF"/>
                </a:solidFill>
                <a:latin typeface="Arial"/>
                <a:cs typeface="Arial"/>
              </a:rPr>
              <a:t> November 2016 - Milano</a:t>
            </a:r>
          </a:p>
        </p:txBody>
      </p:sp>
    </p:spTree>
    <p:extLst>
      <p:ext uri="{BB962C8B-B14F-4D97-AF65-F5344CB8AC3E}">
        <p14:creationId xmlns:p14="http://schemas.microsoft.com/office/powerpoint/2010/main" val="81593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Main Layout">
    <p:spTree>
      <p:nvGrpSpPr>
        <p:cNvPr id="1" name=""/>
        <p:cNvGrpSpPr/>
        <p:nvPr/>
      </p:nvGrpSpPr>
      <p:grpSpPr>
        <a:xfrm>
          <a:off x="0" y="0"/>
          <a:ext cx="0" cy="0"/>
          <a:chOff x="0" y="0"/>
          <a:chExt cx="0" cy="0"/>
        </a:xfrm>
      </p:grpSpPr>
      <p:sp>
        <p:nvSpPr>
          <p:cNvPr id="7" name="Rectangle 6"/>
          <p:cNvSpPr/>
          <p:nvPr userDrawn="1"/>
        </p:nvSpPr>
        <p:spPr>
          <a:xfrm>
            <a:off x="0" y="0"/>
            <a:ext cx="9144000" cy="612000"/>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sz="1350"/>
          </a:p>
        </p:txBody>
      </p:sp>
      <p:sp>
        <p:nvSpPr>
          <p:cNvPr id="4" name="Segnaposto data 3"/>
          <p:cNvSpPr>
            <a:spLocks noGrp="1"/>
          </p:cNvSpPr>
          <p:nvPr>
            <p:ph type="dt" sz="half" idx="10"/>
          </p:nvPr>
        </p:nvSpPr>
        <p:spPr>
          <a:xfrm>
            <a:off x="3491880" y="6340270"/>
            <a:ext cx="2160240" cy="365125"/>
          </a:xfrm>
          <a:prstGeom prst="rect">
            <a:avLst/>
          </a:prstGeom>
          <a:ln>
            <a:solidFill>
              <a:srgbClr val="FFC000"/>
            </a:solidFill>
          </a:ln>
        </p:spPr>
        <p:txBody>
          <a:bodyPr/>
          <a:lstStyle>
            <a:lvl1pPr algn="ctr">
              <a:defRPr>
                <a:solidFill>
                  <a:schemeClr val="accent5">
                    <a:lumMod val="75000"/>
                  </a:schemeClr>
                </a:solidFill>
                <a:latin typeface="+mj-lt"/>
              </a:defRPr>
            </a:lvl1pPr>
          </a:lstStyle>
          <a:p>
            <a:r>
              <a:rPr lang="en-US" dirty="0"/>
              <a:t>Presenter, Event, Date </a:t>
            </a:r>
            <a:endParaRPr lang="it-IT" dirty="0"/>
          </a:p>
        </p:txBody>
      </p:sp>
      <p:sp>
        <p:nvSpPr>
          <p:cNvPr id="6" name="Segnaposto numero diapositiva 5"/>
          <p:cNvSpPr>
            <a:spLocks noGrp="1"/>
          </p:cNvSpPr>
          <p:nvPr>
            <p:ph type="sldNum" sz="quarter" idx="12"/>
          </p:nvPr>
        </p:nvSpPr>
        <p:spPr>
          <a:xfrm>
            <a:off x="8536838" y="6340139"/>
            <a:ext cx="432048" cy="365125"/>
          </a:xfrm>
          <a:prstGeom prst="rect">
            <a:avLst/>
          </a:prstGeom>
        </p:spPr>
        <p:txBody>
          <a:bodyPr/>
          <a:lstStyle>
            <a:lvl1pPr algn="r">
              <a:defRPr>
                <a:solidFill>
                  <a:schemeClr val="accent5">
                    <a:lumMod val="75000"/>
                  </a:schemeClr>
                </a:solidFill>
                <a:latin typeface="+mj-lt"/>
              </a:defRPr>
            </a:lvl1pPr>
          </a:lstStyle>
          <a:p>
            <a:fld id="{7834947A-1B05-2B43-AD85-E646CE852B9E}" type="slidenum">
              <a:rPr lang="it-IT" smtClean="0"/>
              <a:pPr/>
              <a:t>‹#›</a:t>
            </a:fld>
            <a:endParaRPr lang="it-IT" dirty="0"/>
          </a:p>
        </p:txBody>
      </p:sp>
      <p:sp>
        <p:nvSpPr>
          <p:cNvPr id="8" name="Title 7"/>
          <p:cNvSpPr>
            <a:spLocks noGrp="1"/>
          </p:cNvSpPr>
          <p:nvPr>
            <p:ph type="title"/>
          </p:nvPr>
        </p:nvSpPr>
        <p:spPr>
          <a:xfrm>
            <a:off x="143509" y="75846"/>
            <a:ext cx="4266474" cy="472834"/>
          </a:xfrm>
        </p:spPr>
        <p:txBody>
          <a:bodyPr/>
          <a:lstStyle>
            <a:lvl1pPr>
              <a:defRPr i="0">
                <a:solidFill>
                  <a:schemeClr val="bg1"/>
                </a:solidFill>
                <a:latin typeface="+mj-lt"/>
              </a:defRPr>
            </a:lvl1pPr>
          </a:lstStyle>
          <a:p>
            <a:r>
              <a:rPr lang="en-US" dirty="0"/>
              <a:t>Click to edit Master title style</a:t>
            </a:r>
            <a:endParaRPr lang="it-IT" dirty="0"/>
          </a:p>
        </p:txBody>
      </p:sp>
      <p:pic>
        <p:nvPicPr>
          <p:cNvPr id="2050" name="Picture 24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72323" y="63235"/>
            <a:ext cx="520335" cy="460671"/>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Straight Connector 11"/>
          <p:cNvCxnSpPr/>
          <p:nvPr userDrawn="1"/>
        </p:nvCxnSpPr>
        <p:spPr>
          <a:xfrm>
            <a:off x="510812" y="10774235"/>
            <a:ext cx="4589621" cy="0"/>
          </a:xfrm>
          <a:prstGeom prst="line">
            <a:avLst/>
          </a:prstGeom>
          <a:ln w="12700">
            <a:solidFill>
              <a:srgbClr val="00CC00"/>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userDrawn="1"/>
        </p:nvSpPr>
        <p:spPr>
          <a:xfrm>
            <a:off x="5119428" y="90557"/>
            <a:ext cx="3328647" cy="473206"/>
          </a:xfrm>
          <a:prstGeom prst="rect">
            <a:avLst/>
          </a:prstGeom>
          <a:noFill/>
        </p:spPr>
        <p:txBody>
          <a:bodyPr wrap="square" rtlCol="0">
            <a:spAutoFit/>
          </a:bodyPr>
          <a:lstStyle/>
          <a:p>
            <a:pPr algn="r"/>
            <a:r>
              <a:rPr kumimoji="0" lang="en-US" altLang="it-IT" sz="825" b="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This project has received funding from the European Union’s Horizon 2020</a:t>
            </a:r>
          </a:p>
          <a:p>
            <a:pPr algn="r"/>
            <a:r>
              <a:rPr kumimoji="0" lang="en-US" altLang="it-IT" sz="825" b="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research and innovation </a:t>
            </a:r>
            <a:r>
              <a:rPr kumimoji="0" lang="en-US" altLang="it-IT" sz="825" b="0" i="0" u="none" strike="noStrike" cap="none" normalizeH="0" baseline="0" dirty="0" err="1">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programme</a:t>
            </a:r>
            <a:r>
              <a:rPr kumimoji="0" lang="en-US" altLang="it-IT" sz="825" b="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under grant agreement No. 814985</a:t>
            </a:r>
            <a:endParaRPr lang="it-IT" sz="825" dirty="0">
              <a:solidFill>
                <a:schemeClr val="bg1"/>
              </a:solidFill>
            </a:endParaRPr>
          </a:p>
        </p:txBody>
      </p:sp>
      <p:cxnSp>
        <p:nvCxnSpPr>
          <p:cNvPr id="16" name="Straight Connector 15"/>
          <p:cNvCxnSpPr/>
          <p:nvPr userDrawn="1"/>
        </p:nvCxnSpPr>
        <p:spPr>
          <a:xfrm>
            <a:off x="83692" y="6165304"/>
            <a:ext cx="8976617" cy="0"/>
          </a:xfrm>
          <a:prstGeom prst="line">
            <a:avLst/>
          </a:prstGeom>
          <a:ln>
            <a:solidFill>
              <a:schemeClr val="accent5">
                <a:lumMod val="75000"/>
              </a:schemeClr>
            </a:solidFill>
          </a:ln>
          <a:effectLst/>
        </p:spPr>
        <p:style>
          <a:lnRef idx="2">
            <a:schemeClr val="accent1"/>
          </a:lnRef>
          <a:fillRef idx="0">
            <a:schemeClr val="accent1"/>
          </a:fillRef>
          <a:effectRef idx="1">
            <a:schemeClr val="accent1"/>
          </a:effectRef>
          <a:fontRef idx="minor">
            <a:schemeClr val="tx1"/>
          </a:fontRef>
        </p:style>
      </p:cxnSp>
      <p:pic>
        <p:nvPicPr>
          <p:cNvPr id="2" name="Picture 1">
            <a:extLst>
              <a:ext uri="{FF2B5EF4-FFF2-40B4-BE49-F238E27FC236}">
                <a16:creationId xmlns:a16="http://schemas.microsoft.com/office/drawing/2014/main" id="{D04E20BE-5A96-429F-9D84-B892FD520291}"/>
              </a:ext>
            </a:extLst>
          </p:cNvPr>
          <p:cNvPicPr>
            <a:picLocks noChangeAspect="1"/>
          </p:cNvPicPr>
          <p:nvPr userDrawn="1"/>
        </p:nvPicPr>
        <p:blipFill rotWithShape="1">
          <a:blip r:embed="rId3"/>
          <a:srcRect l="-975" t="5620" r="975" b="17748"/>
          <a:stretch/>
        </p:blipFill>
        <p:spPr>
          <a:xfrm>
            <a:off x="68641" y="6214139"/>
            <a:ext cx="2058038" cy="617122"/>
          </a:xfrm>
          <a:prstGeom prst="rect">
            <a:avLst/>
          </a:prstGeom>
        </p:spPr>
      </p:pic>
    </p:spTree>
    <p:extLst>
      <p:ext uri="{BB962C8B-B14F-4D97-AF65-F5344CB8AC3E}">
        <p14:creationId xmlns:p14="http://schemas.microsoft.com/office/powerpoint/2010/main" val="2275534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288521" y="139166"/>
            <a:ext cx="8581043" cy="840400"/>
          </a:xfrm>
          <a:prstGeom prst="rect">
            <a:avLst/>
          </a:prstGeom>
        </p:spPr>
        <p:txBody>
          <a:bodyPr vert="horz" lIns="91440" tIns="45720" rIns="91440" bIns="45720" rtlCol="0" anchor="t" anchorCtr="0">
            <a:normAutofit/>
          </a:bodyPr>
          <a:lstStyle/>
          <a:p>
            <a:r>
              <a:rPr lang="it-IT" dirty="0"/>
              <a:t>Fare clic per modificare stile</a:t>
            </a:r>
          </a:p>
        </p:txBody>
      </p:sp>
      <p:sp>
        <p:nvSpPr>
          <p:cNvPr id="3" name="Segnaposto testo 2"/>
          <p:cNvSpPr>
            <a:spLocks noGrp="1"/>
          </p:cNvSpPr>
          <p:nvPr>
            <p:ph type="body" idx="1"/>
          </p:nvPr>
        </p:nvSpPr>
        <p:spPr>
          <a:xfrm>
            <a:off x="457200" y="1600200"/>
            <a:ext cx="8143452" cy="4525963"/>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Tree>
    <p:extLst>
      <p:ext uri="{BB962C8B-B14F-4D97-AF65-F5344CB8AC3E}">
        <p14:creationId xmlns:p14="http://schemas.microsoft.com/office/powerpoint/2010/main" val="1119611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5" r:id="rId4"/>
    <p:sldLayoutId id="2147483651" r:id="rId5"/>
    <p:sldLayoutId id="2147483661" r:id="rId6"/>
    <p:sldLayoutId id="2147483662" r:id="rId7"/>
  </p:sldLayoutIdLst>
  <p:hf sldNum="0" hdr="0" dt="0"/>
  <p:txStyles>
    <p:titleStyle>
      <a:lvl1pPr marL="0" indent="0" algn="l" defTabSz="457200" rtl="0" eaLnBrk="1" latinLnBrk="0" hangingPunct="1">
        <a:spcBef>
          <a:spcPct val="0"/>
        </a:spcBef>
        <a:buNone/>
        <a:defRPr sz="2200" b="1" kern="1200">
          <a:solidFill>
            <a:schemeClr val="tx2"/>
          </a:solidFill>
          <a:latin typeface="Arial"/>
          <a:ea typeface="+mj-ea"/>
          <a:cs typeface="Arial"/>
        </a:defRPr>
      </a:lvl1pPr>
    </p:titleStyle>
    <p:bodyStyle>
      <a:lvl1pPr marL="0" indent="0" algn="l" defTabSz="457200" rtl="0" eaLnBrk="1" latinLnBrk="0" hangingPunct="1">
        <a:spcBef>
          <a:spcPct val="20000"/>
        </a:spcBef>
        <a:buFont typeface="Wingdings" charset="2"/>
        <a:buNone/>
        <a:defRPr sz="22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2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2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2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ocs.google.com/document/d/1f5_RPZ0__Y2hXpxzVhmGcvkMWBv3AIq4/edit?rtpof=true" TargetMode="External"/><Relationship Id="rId2" Type="http://schemas.openxmlformats.org/officeDocument/2006/relationships/hyperlink" Target="https://drive.google.com/drive/u/0/folders/18crTbbgww6kyz-3hTkZgBEJw4jXY-c1A"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docs.google.com/spreadsheets/d/1OxEQ40rjnerPhjQrX2gQibMLLV7y_0zKHA8SC1P5xUI/edit#gid=181267235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sz="quarter" idx="11"/>
          </p:nvPr>
        </p:nvSpPr>
        <p:spPr/>
        <p:txBody>
          <a:bodyPr/>
          <a:lstStyle/>
          <a:p>
            <a:r>
              <a:rPr lang="en-US" dirty="0"/>
              <a:t>Fifth progress meeting – 11</a:t>
            </a:r>
            <a:r>
              <a:rPr lang="en-US" baseline="30000" dirty="0"/>
              <a:t>th</a:t>
            </a:r>
            <a:r>
              <a:rPr lang="en-US" dirty="0"/>
              <a:t> March 2021</a:t>
            </a:r>
          </a:p>
          <a:p>
            <a:r>
              <a:rPr lang="en-AU" dirty="0"/>
              <a:t> </a:t>
            </a:r>
            <a:endParaRPr lang="en-US" dirty="0"/>
          </a:p>
        </p:txBody>
      </p:sp>
      <p:sp>
        <p:nvSpPr>
          <p:cNvPr id="4" name="Segnaposto testo 3"/>
          <p:cNvSpPr>
            <a:spLocks noGrp="1"/>
          </p:cNvSpPr>
          <p:nvPr>
            <p:ph type="body" sz="quarter" idx="13"/>
          </p:nvPr>
        </p:nvSpPr>
        <p:spPr>
          <a:xfrm>
            <a:off x="2132350" y="4590854"/>
            <a:ext cx="4848927" cy="1059434"/>
          </a:xfrm>
        </p:spPr>
        <p:txBody>
          <a:bodyPr>
            <a:normAutofit/>
          </a:bodyPr>
          <a:lstStyle/>
          <a:p>
            <a:pPr algn="ctr"/>
            <a:r>
              <a:rPr lang="en-US" sz="2400" dirty="0"/>
              <a:t>Status of the project</a:t>
            </a:r>
          </a:p>
        </p:txBody>
      </p:sp>
      <p:grpSp>
        <p:nvGrpSpPr>
          <p:cNvPr id="8" name="Group 7">
            <a:extLst>
              <a:ext uri="{FF2B5EF4-FFF2-40B4-BE49-F238E27FC236}">
                <a16:creationId xmlns:a16="http://schemas.microsoft.com/office/drawing/2014/main" id="{C3E6D16B-34F1-4188-AAAE-0E78F0B42043}"/>
              </a:ext>
            </a:extLst>
          </p:cNvPr>
          <p:cNvGrpSpPr/>
          <p:nvPr/>
        </p:nvGrpSpPr>
        <p:grpSpPr>
          <a:xfrm>
            <a:off x="3126096" y="3296622"/>
            <a:ext cx="3233001" cy="954108"/>
            <a:chOff x="384695" y="1032211"/>
            <a:chExt cx="3233001" cy="954108"/>
          </a:xfrm>
        </p:grpSpPr>
        <p:grpSp>
          <p:nvGrpSpPr>
            <p:cNvPr id="9" name="Group 8">
              <a:extLst>
                <a:ext uri="{FF2B5EF4-FFF2-40B4-BE49-F238E27FC236}">
                  <a16:creationId xmlns:a16="http://schemas.microsoft.com/office/drawing/2014/main" id="{8F0230C5-A68B-4649-9DC6-2EA5DBBE8DBA}"/>
                </a:ext>
              </a:extLst>
            </p:cNvPr>
            <p:cNvGrpSpPr/>
            <p:nvPr/>
          </p:nvGrpSpPr>
          <p:grpSpPr>
            <a:xfrm>
              <a:off x="384695" y="1032211"/>
              <a:ext cx="3233001" cy="923330"/>
              <a:chOff x="4500760" y="2981513"/>
              <a:chExt cx="3233001" cy="923330"/>
            </a:xfrm>
          </p:grpSpPr>
          <p:grpSp>
            <p:nvGrpSpPr>
              <p:cNvPr id="11" name="Group 10">
                <a:extLst>
                  <a:ext uri="{FF2B5EF4-FFF2-40B4-BE49-F238E27FC236}">
                    <a16:creationId xmlns:a16="http://schemas.microsoft.com/office/drawing/2014/main" id="{476406FB-7CA0-4CC3-80B2-D420219AA821}"/>
                  </a:ext>
                </a:extLst>
              </p:cNvPr>
              <p:cNvGrpSpPr/>
              <p:nvPr/>
            </p:nvGrpSpPr>
            <p:grpSpPr>
              <a:xfrm rot="3039371">
                <a:off x="4846052" y="3210958"/>
                <a:ext cx="511445" cy="469462"/>
                <a:chOff x="5684874" y="1594884"/>
                <a:chExt cx="793901" cy="744279"/>
              </a:xfrm>
            </p:grpSpPr>
            <p:sp>
              <p:nvSpPr>
                <p:cNvPr id="13" name="Oval 12">
                  <a:extLst>
                    <a:ext uri="{FF2B5EF4-FFF2-40B4-BE49-F238E27FC236}">
                      <a16:creationId xmlns:a16="http://schemas.microsoft.com/office/drawing/2014/main" id="{D6C2E297-3873-4489-ACD0-8B26F2794CE8}"/>
                    </a:ext>
                  </a:extLst>
                </p:cNvPr>
                <p:cNvSpPr/>
                <p:nvPr/>
              </p:nvSpPr>
              <p:spPr>
                <a:xfrm>
                  <a:off x="5713229" y="1594884"/>
                  <a:ext cx="737190" cy="737190"/>
                </a:xfrm>
                <a:prstGeom prst="ellipse">
                  <a:avLst/>
                </a:prstGeom>
                <a:solidFill>
                  <a:srgbClr val="00B050">
                    <a:alpha val="23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4" name="Arc 13">
                  <a:extLst>
                    <a:ext uri="{FF2B5EF4-FFF2-40B4-BE49-F238E27FC236}">
                      <a16:creationId xmlns:a16="http://schemas.microsoft.com/office/drawing/2014/main" id="{B973A8FE-773D-4FD6-B0B2-8618D5D9338F}"/>
                    </a:ext>
                  </a:extLst>
                </p:cNvPr>
                <p:cNvSpPr/>
                <p:nvPr/>
              </p:nvSpPr>
              <p:spPr>
                <a:xfrm>
                  <a:off x="5684874" y="1594884"/>
                  <a:ext cx="765546" cy="744279"/>
                </a:xfrm>
                <a:prstGeom prst="arc">
                  <a:avLst>
                    <a:gd name="adj1" fmla="val 15055849"/>
                    <a:gd name="adj2" fmla="val 2681157"/>
                  </a:avLst>
                </a:prstGeom>
                <a:ln w="50800">
                  <a:solidFill>
                    <a:srgbClr val="00B050"/>
                  </a:solidFill>
                  <a:tailEnd type="stealt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15" name="Arc 14">
                  <a:extLst>
                    <a:ext uri="{FF2B5EF4-FFF2-40B4-BE49-F238E27FC236}">
                      <a16:creationId xmlns:a16="http://schemas.microsoft.com/office/drawing/2014/main" id="{F61E9449-B868-45EF-BD9F-607AFC3F8933}"/>
                    </a:ext>
                  </a:extLst>
                </p:cNvPr>
                <p:cNvSpPr/>
                <p:nvPr/>
              </p:nvSpPr>
              <p:spPr>
                <a:xfrm>
                  <a:off x="5713229" y="1594884"/>
                  <a:ext cx="765546" cy="744279"/>
                </a:xfrm>
                <a:prstGeom prst="arc">
                  <a:avLst>
                    <a:gd name="adj1" fmla="val 3660882"/>
                    <a:gd name="adj2" fmla="val 14243138"/>
                  </a:avLst>
                </a:prstGeom>
                <a:ln w="50800">
                  <a:solidFill>
                    <a:srgbClr val="00B050"/>
                  </a:solidFill>
                  <a:headEnd type="none"/>
                  <a:tailEnd type="stealt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grpSp>
          <p:sp>
            <p:nvSpPr>
              <p:cNvPr id="12" name="Rectangle 11">
                <a:extLst>
                  <a:ext uri="{FF2B5EF4-FFF2-40B4-BE49-F238E27FC236}">
                    <a16:creationId xmlns:a16="http://schemas.microsoft.com/office/drawing/2014/main" id="{C4ECD846-A540-406C-863C-915F03277D16}"/>
                  </a:ext>
                </a:extLst>
              </p:cNvPr>
              <p:cNvSpPr/>
              <p:nvPr/>
            </p:nvSpPr>
            <p:spPr>
              <a:xfrm>
                <a:off x="4500760" y="2981513"/>
                <a:ext cx="3233001" cy="923330"/>
              </a:xfrm>
              <a:prstGeom prst="rect">
                <a:avLst/>
              </a:prstGeom>
              <a:noFill/>
            </p:spPr>
            <p:txBody>
              <a:bodyPr wrap="none" lIns="91440" tIns="45720" rIns="91440" bIns="45720">
                <a:spAutoFit/>
              </a:bodyPr>
              <a:lstStyle/>
              <a:p>
                <a:pPr algn="ctr"/>
                <a:r>
                  <a:rPr lang="en-US" sz="54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C  NVERGE</a:t>
                </a:r>
              </a:p>
            </p:txBody>
          </p:sp>
        </p:grpSp>
        <p:sp>
          <p:nvSpPr>
            <p:cNvPr id="10" name="TextBox 9">
              <a:extLst>
                <a:ext uri="{FF2B5EF4-FFF2-40B4-BE49-F238E27FC236}">
                  <a16:creationId xmlns:a16="http://schemas.microsoft.com/office/drawing/2014/main" id="{A05B155D-1D4F-4B5F-99A5-96BE030F1D34}"/>
                </a:ext>
              </a:extLst>
            </p:cNvPr>
            <p:cNvSpPr txBox="1"/>
            <p:nvPr/>
          </p:nvSpPr>
          <p:spPr>
            <a:xfrm>
              <a:off x="446635" y="1770875"/>
              <a:ext cx="2364750" cy="215444"/>
            </a:xfrm>
            <a:prstGeom prst="rect">
              <a:avLst/>
            </a:prstGeom>
            <a:noFill/>
          </p:spPr>
          <p:txBody>
            <a:bodyPr wrap="none" rtlCol="0">
              <a:spAutoFit/>
            </a:bodyPr>
            <a:lstStyle/>
            <a:p>
              <a:r>
                <a:rPr lang="en-IE" sz="800" b="1" dirty="0" err="1">
                  <a:solidFill>
                    <a:srgbClr val="00B050"/>
                  </a:solidFill>
                </a:rPr>
                <a:t>CarbON</a:t>
              </a:r>
              <a:r>
                <a:rPr lang="en-IE" sz="800" b="1" dirty="0">
                  <a:solidFill>
                    <a:srgbClr val="00B050"/>
                  </a:solidFill>
                </a:rPr>
                <a:t> Valorisation in Energy-efficient Green fuels</a:t>
              </a:r>
              <a:endParaRPr lang="en-GB" sz="800" b="1" dirty="0">
                <a:solidFill>
                  <a:srgbClr val="00B050"/>
                </a:solidFill>
              </a:endParaRPr>
            </a:p>
          </p:txBody>
        </p:sp>
      </p:grpSp>
    </p:spTree>
    <p:extLst>
      <p:ext uri="{BB962C8B-B14F-4D97-AF65-F5344CB8AC3E}">
        <p14:creationId xmlns:p14="http://schemas.microsoft.com/office/powerpoint/2010/main" val="2904881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288521" y="110395"/>
            <a:ext cx="8581043" cy="534194"/>
          </a:xfrm>
        </p:spPr>
        <p:txBody>
          <a:bodyPr/>
          <a:lstStyle/>
          <a:p>
            <a:r>
              <a:rPr lang="en-US" dirty="0"/>
              <a:t>First review meeting</a:t>
            </a:r>
          </a:p>
        </p:txBody>
      </p:sp>
      <p:sp>
        <p:nvSpPr>
          <p:cNvPr id="59" name="AutoShape 12" descr="data:image/png;base64,iVBORw0KGgoAAAANSUhEUgAAAUgAAACaCAMAAAD8SyGRAAABOFBMVEX///8NLYQAGYChqsYAAHn///3//f4LLoINLIX9/v8AHnwAJYT6//8ILYUMK4YAIIOYoMMAFH6Gkr3BzeJWbKe4vtLFzeWIlLlqc6wno34lNogrP4oAKIVKW5bu9Pr///mJm8MiOIRzfaoAJn51iLP///ULL4ERK44AHXsAFnYAH3gAAHD///BVZJz/+f/5//kql4u4wdAmOXQKJ47b5PQAJngKL3xwf6XK1vMAG5Lu+/tLYpFrfLgqQYYADWwJL48AE2oAAGTj6PEAHooVLW8AGWc3R4WKnbyuuNA/T5ZJZbWjrNi0vuInnYYLP3oadXUjhoMVYoXg5OshcoaBkMYkpncarXAkfYVqbYvc3/eBhqM0TpjQ4ei7xc+krM1RYacwR5dNWo1OW51hbpkdWIEnn5BKZ5ILTH1G6Q2oAAAPYklEQVR4nO2dD3ubRraHQfbAIGAwUWzF9khjCcNIsi3FRcKNEoesnfWfu3buJrHbbZumjbV7+/2/wT0DioUw8nbvVZ7I7fyS+AmCgeHlnJlzDqNEUaSkpKSkpKSkpKSkpKSkpKSkpKSkpKSkpKSkpKSkpKSkpKSkpKSkpKSkpKSkpKTy2ln+E2rnC4BcVv+EWpYg5yMJck6SIOckCXJOkiDnJAlyTpIg5yQJck6SIOckCXJOkiDnJAlyTpIg56SvCjIKdF0ltoptLDZ1Hds64SbndGYTYgdRQDixSdJEDQYBpqRIahDB2W+lBzoxkx3wIcacElUvuoCuR4FKua0H01cN4AQ4DmOMxal1OMUCgeQhp9SMx0zgHkT3dB26PBskpcROjrDFJtwVzt/S5wNNyslkk99eBmQLMMUXIRwaEjgx5ZMPbYAOV1ajaCD6KB7HQoHE2MPi6epRclPwqG3OocOUzGwCdkU8XU/sSmxCSz0QMHMiYN7q1APxAIM4EP7AJeBBFD8AsESsR2D1OGvOwJfbKsHUG3ieB6cQdrs4IHWVmk65bDo8uScsbMZToafezCaxYzrwO4zV5EYwpuFx6BXINGnWsm3iQLvbvTQMOSl8XNCImiZ3nOzT1DHnnuO47cb5zS/nv5bdksnjBQIZe7+MRk+ao+ZGAhLGPu+k+QR0TtXUdfOy9RfNgyej5rmX7qbm3sHoSaFGB7UwzjYcNdMdL1483qudHHotWnSJOKwdiD6NbjJPE3rWanx69O1RPdG7ta1Pjc5086/r2oNK2uJx0ukAx61HyXZ/0wmiuKjFSdpgq5XOT6pemd2PlVLGqA6n9x3191dqbpkQOxnyJl5OSivpEfvt9AmIMTh2WlcVQ9EQYgghjTHF6C+dvwwzKL8qSNusKIaCNOWxmUAhejkFqfywYQZFQxjZhLthSKk6dgqJrimosBPIQivlDJ8NBWUP1OCAer+6UYJIQfUywyEur0BTZCmrbrpN4FfnU99CPmPM6vUESqRB++HHjcUDSVOQ6hgkQt9umEUg8f8VJM6DRL2exVC/uuPgQXbiyINUcWy/Oqjv7ho9yxozZNADhfnKJ29i8osJUkGsf+gUtJhYpPr/AwlXYL6GfNS/accxzRyYBxnQ8oGldTVDOHZijvCTMa3bVWp0YsqLCRKeO/ohKgjL8e8Gye4HiRLjUjTDP/rU4hkXvePaEdk8EtgAumL9cHZ2Vqlb4lyGptyYk3aLCbLX62pKJTAjNReiFI+RwKReoK1ODiSoL3RUt6CR1jUMv2ftGiNTnfh2HiSx239j4NTgyf3tzo5bcl23sb1WF6594yy6RaZao17Ap1sUurawrb3aXR1mIsWxRaJmY3OjcV573vx4ZDDf0Jjha0cn4eQKeZB6CAaJLMNHF6+9sY/YTnnvDA66WXjXToSUi7iTc+/CyQbGf2vDodPi1MuGoglIzVCaEPxDYmMeu+3RqsE0rdfTUCUzadwB6TQNpMFBa0mqnhYFVF5yH/eVT5meLTJIZlXo77RI69DO5YiQTGfzo9S1feWgQwLdJjzSsek96TPDgLgGZo2ZIFXnFEGwpKFHnSjSUxsXGb7aaVzcDB6GRcLk+LEzHQQVTzYaQ4eQXE9JpZzTqTFSSUB6yU6RZ+t26eQIaRbS/LP2TJDEXEIGMzT/qhOJok9yDKTxgcoHYSZsWkyQCBkaRHpdjX0sk0DNxNWFrg0scYht29bFjzRbEXWLTHyYunZXaZqYx5QKF6Wh3bo58pml+e8mqc0dkA6AhMHU33fCce1NlDuwKAXF9qLHkQwGpW4aray0cea5z3JtpSHcWY+IqDkIi0vITI+RcCEEY+TkM51Ey/swgBjo6NfbYeDOGPnsFAIdkFbr6KqJA1FsGnc/ey+LCbLe97WulZ7t7DiTdBdPNgIkETVEURLGsfDdfD0itUgBMltaw89OgRliR+czQRKzNgQHgX4On5vhhh5TUljJXFCQexVlt5f8FVlL7oTkbIskkDJTGpqeR0yTZssQs0HqsXMGMTljHxozXZurXiWJnDRWr3bKBMKBwrrzgoI8dyoscW1kIOVR69a+Cieb1LUjSqPXv719//79239+M8hn6oUgSedgqAFIVClPrpB3bWLuwRFgk4gp/eagQ0iQq+kuMsgabYxzPxgs69USttMZp3iyESDtiNPf3l9erl9fX69//5uYsLFXTmTCb/N2jByDhDOq5vnQB5CaslWaEM+BDDg2V0SODTmhplj9xwMHJhyY0x4GyBvqqD9DcmsImEjZLpEgqaPe49pm8Hb9el3o+vL6Moqx/uxgO9HV1VWzVgPfhLMdHMMoCops3qYrVs/vappWb0zC1TtxJMhdshgzWA+Cd8hctweOiXWSSxUWFaQXl0/6is8SksrwtBS+FqZ0z2Sjv3+achQo13+DQGVnaNxqOIRmVs/40WmZJoHMhtSqR5bVQxrT2Ep54u9FINVydQixEyTnjDGwyu0NmJsW6eXXPSAHJi9DksuMZJsZzXTGmW2R9M3l9WeQ4N1vdTVeBmcUEjkk8+EHtOxXzq4e155c7SdlByaujiqROXHUQpCmO/ogjoTHCicBq3yynC9NLSrIIA7V8skPSkqyy+pNV5jAbIukb7+7Xr8luf4GAvLluoZuJYgCWGFS4njf32VGUl1U+j9RfXaunV4Fm53TIwWeK9glE0/l4iRXLl1UkANOX6vl86PdZNuH2ONxS73XIr//7nLs29f/un7qQebhDlOGaTYOlqRZ3bTIDZOwkbCFnR/Ozez7xEKQHgzQpdoZJAqa7yPL0mAC/x83eyuLCrJm2jrBkfNrH8EwuWsomsJetEOszwb5z8vv1i/H9vj9m5Da8c4wnaqEBDbItWHCgBkYCKY9Zaz+qDztpIUgExH3p7MhoNRYEuGiUzde+MIuhD8AkkZ2Z6/OkEgWwcPrjweBPXuyef39+vV3yTD59P1rNYgiuzwajZpXV4+q1erWxwsFAFpdQ7wxsKw0a0L1lZvjfKFuJkjobmvvAqxRDDeiPxBKTVKFRQZpRjruPO+LYFj0HPVuSveEP87rt39/enn59O///cYLeSCKXU7oOE65VTZb7VKk9BjqsXfg4oylwb6iLZVKUS5NuQck5dzc2ftZ0brJU/Drtcw4ucggbR0TUnrSF6+RxW2z/i/te3Jt7jUO3xw2dMpjD7bCONA/p4q6HjeERSLlx73qu7oydm3N+HDg5F5m3OPaosgZUfPqKDFImKn65UWvRyYgbciaxQv7vXpikpAt+sOfNmamiAGHoD1ZUxWphOgBp6IOK1IisZrIPBRJta8cuGX3Zuld2lHhpWcNsarj34Q/6R6sq5hS0jqsCIOGQcI4mJjkIoNUbVH3s0tPepDn+ok3vvsHJCNgTwWuLU6QfCSqaGMwGT6TMhrxWo3/6tfFGgHInNC7WogDsb4tpZkHGQeUT9xfpIY67axB3g0DhXJ2/BBAjhdARnHrAOKOblLwV46sHtMKXfv+S02KFmLL65Se/yxWoIhEe9hc5vQz+ruvYwOT55cqmK8/iOicaX39dteig8RehHlpu866EPqBP7GeiABnWOTvAplaVxy2H/fF2wywdQiBOOfjMuPd6s+GF+dIcvM5xPaGz4aHDwakzW2b2M+ETYoh3hATT/Fk85+BJJh0NpaGzN+FkcKq/oVwM12je2eMLL+4epU7GYlfGsjoQpceDkgx7g0gSWlairBIpZtkfXmLVApBZitd066tposx3fM+GLpInpdekbED36mQh01jxZx6cWEHdKfnQ0DZrW88KJCqGnFnS/FFoqel77qmQTJmHdLcW0SavF6ZCRIiK5iVOpsXTKR9yNpuxUGhRWLnwFD+1jCp2I1pTJNVficw14B399WHAzI1ARL/tWogcctid961AWTDLeUEkXiYW7KSr5DbPHy1YoGVMwRpCikcI1WxQEDpjzoO1sVCfbH43GusJQUMdjZZbPogQIo38nZrxWIZkFOuzayVR1vTOoW8MPg3IGkcE3MFwgD4NdxM304UggRqqzeqY/IQkhundLgmFrMZzHrRuT3XwwAJcXXMS6fIT8uTdyYb5veK1qRlBs7il19RoJP2Ui/x7rWAzgRpWT5TKkujc29ncHjwURTUhCP0vUkfv+4Xln43SJgZAuIuWSgP0kwnG+NzCfhWEHkqjUl1phAkTpY1ty96zNJQ76M7E6R4Vj2IF+rDet1KisHMAIPcMxdkgQB3Kn6yBDZdQw7Dv/MoiWbqNT718lh8/SaIQvxRjPGKhfzT8ZyBPUgyLHGOLpqSBrOqcpj5nk1D0SxIj5qlqecDDwhztcIgBmL1TyZkl/x4hSGYfZT98Quxzra1y0TkrqVlYiamJ+HY7LRMFsQi8WANegiek4K0depUFQsE9xTk30yDwfJXZ5bR6wGi6jg3o94azDRFArzK5qRERjfFGt6u0ixH+U54dLPODDC0tcjWVdJaShfdf36vTQbVIxG5awJhT8x4BhinhurVVhgvSNFCjSr+roL8sUXqatyqji2SBvxOZIhtTz9LhifltD1eFxZVEFNQgRh8/s0kkrS/AWMWRQsv/3xwgNtVUctBysikKgaQYLm+sv8qaR1ys/zrUt1CuwJhWoNDbFfp7zk8znTxq4IM8dbq/urq/kW6YkSnnIxge3X14tz2wrvfgrFx+Net/dWz/f2Rmc7aWN1KGhRof381860De0N8sLr/i8PzJx3YXF8RLX7easc6dl4kB+4/SgdYCHds6rauKn1F1CDT6nq9ctBxIEz1Jhf4qiCJ2l5+Vmq33XFWQYg+aIsYsAVged4H1WRtVKv1suW6xyRKFwxQ82W7nQ8hhcQa5cyzsEMXPnnmHucXU6txoHK71Qa97HA18ALHbS+7r9xSOi6IhUQqjzve+aj68du1o3q/svTjp0ELRoGpb3Z+XdcOdHAsm5DgcwIcxOn3CmGAJHmQuo11iMw5jzEMoGmMqIuD9LtfRYQ7tDG29Wxj2Awi9c5yE5KUbJNvKXKxhBBihwATPR4vgkvmowCeGHcc13V3dnbc0nGIbRxPLzCS39f+z1T4xT4hCXJOkiDnJAlyTpIg5yQJck6SIOckCXJOkiDnJAlyTpIg5yQJck6SIOckCXJOkiDnJAlyTvoSIHeKKtZ/dH2J/z1k6U+pLwCy+B/i+YPrS9x00dvRP76+AEgpKSkpKSkpKSkpKSkpKSkpKSkpKSkpKSkpKSkpKSkpKSkpKSkpKSkpKSkpKamHrv8FexAkrPlvN2o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 name="TextBox 1">
            <a:extLst>
              <a:ext uri="{FF2B5EF4-FFF2-40B4-BE49-F238E27FC236}">
                <a16:creationId xmlns:a16="http://schemas.microsoft.com/office/drawing/2014/main" id="{040BFF2C-72C9-4DEB-9066-458A53800587}"/>
              </a:ext>
            </a:extLst>
          </p:cNvPr>
          <p:cNvSpPr txBox="1"/>
          <p:nvPr/>
        </p:nvSpPr>
        <p:spPr>
          <a:xfrm>
            <a:off x="353682" y="1161055"/>
            <a:ext cx="8082951" cy="923330"/>
          </a:xfrm>
          <a:prstGeom prst="rect">
            <a:avLst/>
          </a:prstGeom>
          <a:noFill/>
        </p:spPr>
        <p:txBody>
          <a:bodyPr wrap="square" rtlCol="0">
            <a:spAutoFit/>
          </a:bodyPr>
          <a:lstStyle/>
          <a:p>
            <a:r>
              <a:rPr lang="it-IT" dirty="0"/>
              <a:t>On M28 (End of </a:t>
            </a:r>
            <a:r>
              <a:rPr lang="it-IT" dirty="0" err="1"/>
              <a:t>February</a:t>
            </a:r>
            <a:r>
              <a:rPr lang="it-IT" dirty="0"/>
              <a:t>), the procedure for the second periodic reporting of the project will start.</a:t>
            </a:r>
          </a:p>
          <a:p>
            <a:endParaRPr lang="it-IT" dirty="0"/>
          </a:p>
        </p:txBody>
      </p:sp>
      <p:sp>
        <p:nvSpPr>
          <p:cNvPr id="4" name="Arrow: Right 3">
            <a:extLst>
              <a:ext uri="{FF2B5EF4-FFF2-40B4-BE49-F238E27FC236}">
                <a16:creationId xmlns:a16="http://schemas.microsoft.com/office/drawing/2014/main" id="{81DF5877-50C9-4E73-B7FD-85E342A56627}"/>
              </a:ext>
            </a:extLst>
          </p:cNvPr>
          <p:cNvSpPr/>
          <p:nvPr/>
        </p:nvSpPr>
        <p:spPr>
          <a:xfrm>
            <a:off x="460375" y="2167083"/>
            <a:ext cx="8082951" cy="677174"/>
          </a:xfrm>
          <a:prstGeom prst="rightArrow">
            <a:avLst/>
          </a:prstGeom>
          <a:gradFill flip="none" rotWithShape="1">
            <a:gsLst>
              <a:gs pos="0">
                <a:srgbClr val="9BBB59"/>
              </a:gs>
              <a:gs pos="99000">
                <a:srgbClr val="00B05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rgbClr val="A1BF63"/>
              </a:solidFill>
            </a:endParaRPr>
          </a:p>
        </p:txBody>
      </p:sp>
      <p:sp>
        <p:nvSpPr>
          <p:cNvPr id="8" name="TextBox 7">
            <a:extLst>
              <a:ext uri="{FF2B5EF4-FFF2-40B4-BE49-F238E27FC236}">
                <a16:creationId xmlns:a16="http://schemas.microsoft.com/office/drawing/2014/main" id="{0CC8B3BE-7B0D-4A27-83C8-433BB6ECC31F}"/>
              </a:ext>
            </a:extLst>
          </p:cNvPr>
          <p:cNvSpPr txBox="1"/>
          <p:nvPr/>
        </p:nvSpPr>
        <p:spPr>
          <a:xfrm>
            <a:off x="69310" y="3150495"/>
            <a:ext cx="1694835" cy="369332"/>
          </a:xfrm>
          <a:prstGeom prst="rect">
            <a:avLst/>
          </a:prstGeom>
          <a:noFill/>
        </p:spPr>
        <p:txBody>
          <a:bodyPr wrap="square" rtlCol="0">
            <a:spAutoFit/>
          </a:bodyPr>
          <a:lstStyle/>
          <a:p>
            <a:r>
              <a:rPr lang="it-IT" dirty="0"/>
              <a:t>1° March 2021</a:t>
            </a:r>
          </a:p>
        </p:txBody>
      </p:sp>
      <p:sp>
        <p:nvSpPr>
          <p:cNvPr id="11" name="TextBox 10">
            <a:extLst>
              <a:ext uri="{FF2B5EF4-FFF2-40B4-BE49-F238E27FC236}">
                <a16:creationId xmlns:a16="http://schemas.microsoft.com/office/drawing/2014/main" id="{20361FEE-E62D-470F-8A9C-C002CB829DAF}"/>
              </a:ext>
            </a:extLst>
          </p:cNvPr>
          <p:cNvSpPr txBox="1"/>
          <p:nvPr/>
        </p:nvSpPr>
        <p:spPr>
          <a:xfrm>
            <a:off x="7716480" y="3237547"/>
            <a:ext cx="1440305" cy="369332"/>
          </a:xfrm>
          <a:prstGeom prst="rect">
            <a:avLst/>
          </a:prstGeom>
          <a:noFill/>
        </p:spPr>
        <p:txBody>
          <a:bodyPr wrap="square" rtlCol="0">
            <a:spAutoFit/>
          </a:bodyPr>
          <a:lstStyle/>
          <a:p>
            <a:r>
              <a:rPr lang="it-IT" dirty="0"/>
              <a:t>30° </a:t>
            </a:r>
            <a:r>
              <a:rPr lang="it-IT" dirty="0" err="1"/>
              <a:t>Apr</a:t>
            </a:r>
            <a:r>
              <a:rPr lang="it-IT" dirty="0"/>
              <a:t> 2021</a:t>
            </a:r>
          </a:p>
        </p:txBody>
      </p:sp>
      <p:sp>
        <p:nvSpPr>
          <p:cNvPr id="10" name="TextBox 9">
            <a:extLst>
              <a:ext uri="{FF2B5EF4-FFF2-40B4-BE49-F238E27FC236}">
                <a16:creationId xmlns:a16="http://schemas.microsoft.com/office/drawing/2014/main" id="{213B6941-DAC3-43DE-8B63-CAB1729905EA}"/>
              </a:ext>
            </a:extLst>
          </p:cNvPr>
          <p:cNvSpPr txBox="1"/>
          <p:nvPr/>
        </p:nvSpPr>
        <p:spPr>
          <a:xfrm>
            <a:off x="460375" y="3907766"/>
            <a:ext cx="7838236" cy="2585323"/>
          </a:xfrm>
          <a:prstGeom prst="rect">
            <a:avLst/>
          </a:prstGeom>
          <a:noFill/>
        </p:spPr>
        <p:txBody>
          <a:bodyPr wrap="square" rtlCol="0">
            <a:spAutoFit/>
          </a:bodyPr>
          <a:lstStyle/>
          <a:p>
            <a:r>
              <a:rPr lang="it-IT" dirty="0"/>
              <a:t>We have 60 days to:</a:t>
            </a:r>
          </a:p>
          <a:p>
            <a:r>
              <a:rPr lang="en-US" dirty="0"/>
              <a:t>Technical report Part A: information to be filled on-line</a:t>
            </a:r>
          </a:p>
          <a:p>
            <a:r>
              <a:rPr lang="en-US" dirty="0"/>
              <a:t>Technical report Part B:  report to be prepared discussing the status of the project (overall objectives, WP activities and goals, deviations)</a:t>
            </a:r>
          </a:p>
          <a:p>
            <a:r>
              <a:rPr lang="en-US" dirty="0"/>
              <a:t>Financial report: to be filled on-line by each partner</a:t>
            </a:r>
          </a:p>
          <a:p>
            <a:endParaRPr lang="en-US" dirty="0"/>
          </a:p>
          <a:p>
            <a:r>
              <a:rPr lang="en-US" dirty="0"/>
              <a:t>The coordinator is responsible to submit all the information but partner input are necessary</a:t>
            </a:r>
            <a:endParaRPr lang="it-IT" dirty="0"/>
          </a:p>
          <a:p>
            <a:endParaRPr lang="it-IT" dirty="0"/>
          </a:p>
        </p:txBody>
      </p:sp>
      <p:grpSp>
        <p:nvGrpSpPr>
          <p:cNvPr id="13" name="Group 12">
            <a:extLst>
              <a:ext uri="{FF2B5EF4-FFF2-40B4-BE49-F238E27FC236}">
                <a16:creationId xmlns:a16="http://schemas.microsoft.com/office/drawing/2014/main" id="{F725AECE-84AC-4EA6-B952-247BCD350925}"/>
              </a:ext>
            </a:extLst>
          </p:cNvPr>
          <p:cNvGrpSpPr/>
          <p:nvPr/>
        </p:nvGrpSpPr>
        <p:grpSpPr>
          <a:xfrm>
            <a:off x="2778656" y="2891598"/>
            <a:ext cx="3233001" cy="954108"/>
            <a:chOff x="384695" y="1032211"/>
            <a:chExt cx="3233001" cy="954108"/>
          </a:xfrm>
        </p:grpSpPr>
        <p:grpSp>
          <p:nvGrpSpPr>
            <p:cNvPr id="14" name="Group 13">
              <a:extLst>
                <a:ext uri="{FF2B5EF4-FFF2-40B4-BE49-F238E27FC236}">
                  <a16:creationId xmlns:a16="http://schemas.microsoft.com/office/drawing/2014/main" id="{46F9F185-5895-4586-8069-B9AC4A8ECB4C}"/>
                </a:ext>
              </a:extLst>
            </p:cNvPr>
            <p:cNvGrpSpPr/>
            <p:nvPr/>
          </p:nvGrpSpPr>
          <p:grpSpPr>
            <a:xfrm>
              <a:off x="384695" y="1032211"/>
              <a:ext cx="3233001" cy="923330"/>
              <a:chOff x="4500760" y="2981513"/>
              <a:chExt cx="3233001" cy="923330"/>
            </a:xfrm>
          </p:grpSpPr>
          <p:grpSp>
            <p:nvGrpSpPr>
              <p:cNvPr id="16" name="Group 15">
                <a:extLst>
                  <a:ext uri="{FF2B5EF4-FFF2-40B4-BE49-F238E27FC236}">
                    <a16:creationId xmlns:a16="http://schemas.microsoft.com/office/drawing/2014/main" id="{623B28AA-7195-4CD5-AD67-F8F5C59A4BB6}"/>
                  </a:ext>
                </a:extLst>
              </p:cNvPr>
              <p:cNvGrpSpPr/>
              <p:nvPr/>
            </p:nvGrpSpPr>
            <p:grpSpPr>
              <a:xfrm rot="3039371">
                <a:off x="4846052" y="3210958"/>
                <a:ext cx="511445" cy="469462"/>
                <a:chOff x="5684874" y="1594884"/>
                <a:chExt cx="793901" cy="744279"/>
              </a:xfrm>
            </p:grpSpPr>
            <p:sp>
              <p:nvSpPr>
                <p:cNvPr id="18" name="Oval 17">
                  <a:extLst>
                    <a:ext uri="{FF2B5EF4-FFF2-40B4-BE49-F238E27FC236}">
                      <a16:creationId xmlns:a16="http://schemas.microsoft.com/office/drawing/2014/main" id="{D1252C57-6AAF-4FC6-ABFE-B74B8E6FD589}"/>
                    </a:ext>
                  </a:extLst>
                </p:cNvPr>
                <p:cNvSpPr/>
                <p:nvPr/>
              </p:nvSpPr>
              <p:spPr>
                <a:xfrm>
                  <a:off x="5713229" y="1594884"/>
                  <a:ext cx="737190" cy="737190"/>
                </a:xfrm>
                <a:prstGeom prst="ellipse">
                  <a:avLst/>
                </a:prstGeom>
                <a:solidFill>
                  <a:srgbClr val="00B050">
                    <a:alpha val="23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9" name="Arc 18">
                  <a:extLst>
                    <a:ext uri="{FF2B5EF4-FFF2-40B4-BE49-F238E27FC236}">
                      <a16:creationId xmlns:a16="http://schemas.microsoft.com/office/drawing/2014/main" id="{DCD03E6B-EA82-42E9-8108-BF4D33906A1F}"/>
                    </a:ext>
                  </a:extLst>
                </p:cNvPr>
                <p:cNvSpPr/>
                <p:nvPr/>
              </p:nvSpPr>
              <p:spPr>
                <a:xfrm>
                  <a:off x="5684874" y="1594884"/>
                  <a:ext cx="765546" cy="744279"/>
                </a:xfrm>
                <a:prstGeom prst="arc">
                  <a:avLst>
                    <a:gd name="adj1" fmla="val 15055849"/>
                    <a:gd name="adj2" fmla="val 2681157"/>
                  </a:avLst>
                </a:prstGeom>
                <a:ln w="50800">
                  <a:solidFill>
                    <a:srgbClr val="00B050"/>
                  </a:solidFill>
                  <a:tailEnd type="stealt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20" name="Arc 19">
                  <a:extLst>
                    <a:ext uri="{FF2B5EF4-FFF2-40B4-BE49-F238E27FC236}">
                      <a16:creationId xmlns:a16="http://schemas.microsoft.com/office/drawing/2014/main" id="{884B05F2-87C0-46BB-A9FE-9843116F4211}"/>
                    </a:ext>
                  </a:extLst>
                </p:cNvPr>
                <p:cNvSpPr/>
                <p:nvPr/>
              </p:nvSpPr>
              <p:spPr>
                <a:xfrm>
                  <a:off x="5713229" y="1594884"/>
                  <a:ext cx="765546" cy="744279"/>
                </a:xfrm>
                <a:prstGeom prst="arc">
                  <a:avLst>
                    <a:gd name="adj1" fmla="val 3660882"/>
                    <a:gd name="adj2" fmla="val 14243138"/>
                  </a:avLst>
                </a:prstGeom>
                <a:ln w="50800">
                  <a:solidFill>
                    <a:srgbClr val="00B050"/>
                  </a:solidFill>
                  <a:headEnd type="none"/>
                  <a:tailEnd type="stealt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grpSp>
          <p:sp>
            <p:nvSpPr>
              <p:cNvPr id="17" name="Rectangle 16">
                <a:extLst>
                  <a:ext uri="{FF2B5EF4-FFF2-40B4-BE49-F238E27FC236}">
                    <a16:creationId xmlns:a16="http://schemas.microsoft.com/office/drawing/2014/main" id="{F8BA609B-9825-4684-9F3E-977336420229}"/>
                  </a:ext>
                </a:extLst>
              </p:cNvPr>
              <p:cNvSpPr/>
              <p:nvPr/>
            </p:nvSpPr>
            <p:spPr>
              <a:xfrm>
                <a:off x="4500760" y="2981513"/>
                <a:ext cx="3233001" cy="923330"/>
              </a:xfrm>
              <a:prstGeom prst="rect">
                <a:avLst/>
              </a:prstGeom>
              <a:noFill/>
            </p:spPr>
            <p:txBody>
              <a:bodyPr wrap="none" lIns="91440" tIns="45720" rIns="91440" bIns="45720">
                <a:spAutoFit/>
              </a:bodyPr>
              <a:lstStyle/>
              <a:p>
                <a:pPr algn="ctr"/>
                <a:r>
                  <a:rPr lang="en-US" sz="54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C  NVERGE</a:t>
                </a:r>
              </a:p>
            </p:txBody>
          </p:sp>
        </p:grpSp>
        <p:sp>
          <p:nvSpPr>
            <p:cNvPr id="15" name="TextBox 14">
              <a:extLst>
                <a:ext uri="{FF2B5EF4-FFF2-40B4-BE49-F238E27FC236}">
                  <a16:creationId xmlns:a16="http://schemas.microsoft.com/office/drawing/2014/main" id="{2BBD4571-82E1-4F58-8753-3ADDAD9E3644}"/>
                </a:ext>
              </a:extLst>
            </p:cNvPr>
            <p:cNvSpPr txBox="1"/>
            <p:nvPr/>
          </p:nvSpPr>
          <p:spPr>
            <a:xfrm>
              <a:off x="446635" y="1770875"/>
              <a:ext cx="2364750" cy="215444"/>
            </a:xfrm>
            <a:prstGeom prst="rect">
              <a:avLst/>
            </a:prstGeom>
            <a:noFill/>
          </p:spPr>
          <p:txBody>
            <a:bodyPr wrap="none" rtlCol="0">
              <a:spAutoFit/>
            </a:bodyPr>
            <a:lstStyle/>
            <a:p>
              <a:r>
                <a:rPr lang="en-IE" sz="800" b="1" dirty="0" err="1">
                  <a:solidFill>
                    <a:srgbClr val="00B050"/>
                  </a:solidFill>
                </a:rPr>
                <a:t>CarbON</a:t>
              </a:r>
              <a:r>
                <a:rPr lang="en-IE" sz="800" b="1" dirty="0">
                  <a:solidFill>
                    <a:srgbClr val="00B050"/>
                  </a:solidFill>
                </a:rPr>
                <a:t> Valorisation in Energy-efficient Green fuels</a:t>
              </a:r>
              <a:endParaRPr lang="en-GB" sz="800" b="1" dirty="0">
                <a:solidFill>
                  <a:srgbClr val="00B050"/>
                </a:solidFill>
              </a:endParaRPr>
            </a:p>
          </p:txBody>
        </p:sp>
      </p:grpSp>
    </p:spTree>
    <p:extLst>
      <p:ext uri="{BB962C8B-B14F-4D97-AF65-F5344CB8AC3E}">
        <p14:creationId xmlns:p14="http://schemas.microsoft.com/office/powerpoint/2010/main" val="2594320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288521" y="110395"/>
            <a:ext cx="8581043" cy="534194"/>
          </a:xfrm>
        </p:spPr>
        <p:txBody>
          <a:bodyPr/>
          <a:lstStyle/>
          <a:p>
            <a:r>
              <a:rPr lang="en-US" dirty="0"/>
              <a:t>Deadlines for the technical reports</a:t>
            </a:r>
          </a:p>
        </p:txBody>
      </p:sp>
      <p:sp>
        <p:nvSpPr>
          <p:cNvPr id="59" name="AutoShape 12" descr="data:image/png;base64,iVBORw0KGgoAAAANSUhEUgAAAUgAAACaCAMAAAD8SyGRAAABOFBMVEX///8NLYQAGYChqsYAAHn///3//f4LLoINLIX9/v8AHnwAJYT6//8ILYUMK4YAIIOYoMMAFH6Gkr3BzeJWbKe4vtLFzeWIlLlqc6wno34lNogrP4oAKIVKW5bu9Pr///mJm8MiOIRzfaoAJn51iLP///ULL4ERK44AHXsAFnYAH3gAAHD///BVZJz/+f/5//kql4u4wdAmOXQKJ47b5PQAJngKL3xwf6XK1vMAG5Lu+/tLYpFrfLgqQYYADWwJL48AE2oAAGTj6PEAHooVLW8AGWc3R4WKnbyuuNA/T5ZJZbWjrNi0vuInnYYLP3oadXUjhoMVYoXg5OshcoaBkMYkpncarXAkfYVqbYvc3/eBhqM0TpjQ4ei7xc+krM1RYacwR5dNWo1OW51hbpkdWIEnn5BKZ5ILTH1G6Q2oAAAPYklEQVR4nO2dD3ubRraHQfbAIGAwUWzF9khjCcNIsi3FRcKNEoesnfWfu3buJrHbbZumjbV7+/2/wT0DioUw8nbvVZ7I7fyS+AmCgeHlnJlzDqNEUaSkpKSkpKSkpKSkpKSkpKSkpKSkpKSkpKSkpKSkpKSkpKSkpKSkpKSkpKSkpKTy2ln+E2rnC4BcVv+EWpYg5yMJck6SIOckCXJOkiDnJAlyTpIg5yQJck6SIOckCXJOkiDnJAlyTpIg56SvCjIKdF0ltoptLDZ1Hds64SbndGYTYgdRQDixSdJEDQYBpqRIahDB2W+lBzoxkx3wIcacElUvuoCuR4FKua0H01cN4AQ4DmOMxal1OMUCgeQhp9SMx0zgHkT3dB26PBskpcROjrDFJtwVzt/S5wNNyslkk99eBmQLMMUXIRwaEjgx5ZMPbYAOV1ajaCD6KB7HQoHE2MPi6epRclPwqG3OocOUzGwCdkU8XU/sSmxCSz0QMHMiYN7q1APxAIM4EP7AJeBBFD8AsESsR2D1OGvOwJfbKsHUG3ieB6cQdrs4IHWVmk65bDo8uScsbMZToafezCaxYzrwO4zV5EYwpuFx6BXINGnWsm3iQLvbvTQMOSl8XNCImiZ3nOzT1DHnnuO47cb5zS/nv5bdksnjBQIZe7+MRk+ao+ZGAhLGPu+k+QR0TtXUdfOy9RfNgyej5rmX7qbm3sHoSaFGB7UwzjYcNdMdL1483qudHHotWnSJOKwdiD6NbjJPE3rWanx69O1RPdG7ta1Pjc5086/r2oNK2uJx0ukAx61HyXZ/0wmiuKjFSdpgq5XOT6pemd2PlVLGqA6n9x3191dqbpkQOxnyJl5OSivpEfvt9AmIMTh2WlcVQ9EQYgghjTHF6C+dvwwzKL8qSNusKIaCNOWxmUAhejkFqfywYQZFQxjZhLthSKk6dgqJrimosBPIQivlDJ8NBWUP1OCAer+6UYJIQfUywyEur0BTZCmrbrpN4FfnU99CPmPM6vUESqRB++HHjcUDSVOQ6hgkQt9umEUg8f8VJM6DRL2exVC/uuPgQXbiyINUcWy/Oqjv7ho9yxozZNADhfnKJ29i8osJUkGsf+gUtJhYpPr/AwlXYL6GfNS/accxzRyYBxnQ8oGldTVDOHZijvCTMa3bVWp0YsqLCRKeO/ohKgjL8e8Gye4HiRLjUjTDP/rU4hkXvePaEdk8EtgAumL9cHZ2Vqlb4lyGptyYk3aLCbLX62pKJTAjNReiFI+RwKReoK1ODiSoL3RUt6CR1jUMv2ftGiNTnfh2HiSx239j4NTgyf3tzo5bcl23sb1WF6594yy6RaZao17Ap1sUurawrb3aXR1mIsWxRaJmY3OjcV573vx4ZDDf0Jjha0cn4eQKeZB6CAaJLMNHF6+9sY/YTnnvDA66WXjXToSUi7iTc+/CyQbGf2vDodPi1MuGoglIzVCaEPxDYmMeu+3RqsE0rdfTUCUzadwB6TQNpMFBa0mqnhYFVF5yH/eVT5meLTJIZlXo77RI69DO5YiQTGfzo9S1feWgQwLdJjzSsek96TPDgLgGZo2ZIFXnFEGwpKFHnSjSUxsXGb7aaVzcDB6GRcLk+LEzHQQVTzYaQ4eQXE9JpZzTqTFSSUB6yU6RZ+t26eQIaRbS/LP2TJDEXEIGMzT/qhOJok9yDKTxgcoHYSZsWkyQCBkaRHpdjX0sk0DNxNWFrg0scYht29bFjzRbEXWLTHyYunZXaZqYx5QKF6Wh3bo58pml+e8mqc0dkA6AhMHU33fCce1NlDuwKAXF9qLHkQwGpW4aray0cea5z3JtpSHcWY+IqDkIi0vITI+RcCEEY+TkM51Ey/swgBjo6NfbYeDOGPnsFAIdkFbr6KqJA1FsGnc/ey+LCbLe97WulZ7t7DiTdBdPNgIkETVEURLGsfDdfD0itUgBMltaw89OgRliR+czQRKzNgQHgX4On5vhhh5TUljJXFCQexVlt5f8FVlL7oTkbIskkDJTGpqeR0yTZssQs0HqsXMGMTljHxozXZurXiWJnDRWr3bKBMKBwrrzgoI8dyoscW1kIOVR69a+Cieb1LUjSqPXv719//79239+M8hn6oUgSedgqAFIVClPrpB3bWLuwRFgk4gp/eagQ0iQq+kuMsgabYxzPxgs69USttMZp3iyESDtiNPf3l9erl9fX69//5uYsLFXTmTCb/N2jByDhDOq5vnQB5CaslWaEM+BDDg2V0SODTmhplj9xwMHJhyY0x4GyBvqqD9DcmsImEjZLpEgqaPe49pm8Hb9el3o+vL6Moqx/uxgO9HV1VWzVgPfhLMdHMMoCops3qYrVs/vappWb0zC1TtxJMhdshgzWA+Cd8hctweOiXWSSxUWFaQXl0/6is8SksrwtBS+FqZ0z2Sjv3+achQo13+DQGVnaNxqOIRmVs/40WmZJoHMhtSqR5bVQxrT2Ep54u9FINVydQixEyTnjDGwyu0NmJsW6eXXPSAHJi9DksuMZJsZzXTGmW2R9M3l9WeQ4N1vdTVeBmcUEjkk8+EHtOxXzq4e155c7SdlByaujiqROXHUQpCmO/ogjoTHCicBq3yynC9NLSrIIA7V8skPSkqyy+pNV5jAbIukb7+7Xr8luf4GAvLluoZuJYgCWGFS4njf32VGUl1U+j9RfXaunV4Fm53TIwWeK9glE0/l4iRXLl1UkANOX6vl86PdZNuH2ONxS73XIr//7nLs29f/un7qQebhDlOGaTYOlqRZ3bTIDZOwkbCFnR/Ozez7xEKQHgzQpdoZJAqa7yPL0mAC/x83eyuLCrJm2jrBkfNrH8EwuWsomsJetEOszwb5z8vv1i/H9vj9m5Da8c4wnaqEBDbItWHCgBkYCKY9Zaz+qDztpIUgExH3p7MhoNRYEuGiUzde+MIuhD8AkkZ2Z6/OkEgWwcPrjweBPXuyef39+vV3yTD59P1rNYgiuzwajZpXV4+q1erWxwsFAFpdQ7wxsKw0a0L1lZvjfKFuJkjobmvvAqxRDDeiPxBKTVKFRQZpRjruPO+LYFj0HPVuSveEP87rt39/enn59O///cYLeSCKXU7oOE65VTZb7VKk9BjqsXfg4oylwb6iLZVKUS5NuQck5dzc2ftZ0brJU/Drtcw4ucggbR0TUnrSF6+RxW2z/i/te3Jt7jUO3xw2dMpjD7bCONA/p4q6HjeERSLlx73qu7oydm3N+HDg5F5m3OPaosgZUfPqKDFImKn65UWvRyYgbciaxQv7vXpikpAt+sOfNmamiAGHoD1ZUxWphOgBp6IOK1IisZrIPBRJta8cuGX3Zuld2lHhpWcNsarj34Q/6R6sq5hS0jqsCIOGQcI4mJjkIoNUbVH3s0tPepDn+ok3vvsHJCNgTwWuLU6QfCSqaGMwGT6TMhrxWo3/6tfFGgHInNC7WogDsb4tpZkHGQeUT9xfpIY67axB3g0DhXJ2/BBAjhdARnHrAOKOblLwV46sHtMKXfv+S02KFmLL65Se/yxWoIhEe9hc5vQz+ruvYwOT55cqmK8/iOicaX39dteig8RehHlpu866EPqBP7GeiABnWOTvAplaVxy2H/fF2wywdQiBOOfjMuPd6s+GF+dIcvM5xPaGz4aHDwakzW2b2M+ETYoh3hATT/Fk85+BJJh0NpaGzN+FkcKq/oVwM12je2eMLL+4epU7GYlfGsjoQpceDkgx7g0gSWlairBIpZtkfXmLVApBZitd066tposx3fM+GLpInpdekbED36mQh01jxZx6cWEHdKfnQ0DZrW88KJCqGnFnS/FFoqel77qmQTJmHdLcW0SavF6ZCRIiK5iVOpsXTKR9yNpuxUGhRWLnwFD+1jCp2I1pTJNVficw14B399WHAzI1ARL/tWogcctid961AWTDLeUEkXiYW7KSr5DbPHy1YoGVMwRpCikcI1WxQEDpjzoO1sVCfbH43GusJQUMdjZZbPogQIo38nZrxWIZkFOuzayVR1vTOoW8MPg3IGkcE3MFwgD4NdxM304UggRqqzeqY/IQkhundLgmFrMZzHrRuT3XwwAJcXXMS6fIT8uTdyYb5veK1qRlBs7il19RoJP2Ui/x7rWAzgRpWT5TKkujc29ncHjwURTUhCP0vUkfv+4Xln43SJgZAuIuWSgP0kwnG+NzCfhWEHkqjUl1phAkTpY1ty96zNJQ76M7E6R4Vj2IF+rDet1KisHMAIPcMxdkgQB3Kn6yBDZdQw7Dv/MoiWbqNT718lh8/SaIQvxRjPGKhfzT8ZyBPUgyLHGOLpqSBrOqcpj5nk1D0SxIj5qlqecDDwhztcIgBmL1TyZkl/x4hSGYfZT98Quxzra1y0TkrqVlYiamJ+HY7LRMFsQi8WANegiek4K0depUFQsE9xTk30yDwfJXZ5bR6wGi6jg3o94azDRFArzK5qRERjfFGt6u0ixH+U54dLPODDC0tcjWVdJaShfdf36vTQbVIxG5awJhT8x4BhinhurVVhgvSNFCjSr+roL8sUXqatyqji2SBvxOZIhtTz9LhifltD1eFxZVEFNQgRh8/s0kkrS/AWMWRQsv/3xwgNtVUctBysikKgaQYLm+sv8qaR1ys/zrUt1CuwJhWoNDbFfp7zk8znTxq4IM8dbq/urq/kW6YkSnnIxge3X14tz2wrvfgrFx+Net/dWz/f2Rmc7aWN1KGhRof381860De0N8sLr/i8PzJx3YXF8RLX7easc6dl4kB+4/SgdYCHds6rauKn1F1CDT6nq9ctBxIEz1Jhf4qiCJ2l5+Vmq33XFWQYg+aIsYsAVged4H1WRtVKv1suW6xyRKFwxQ82W7nQ8hhcQa5cyzsEMXPnnmHucXU6txoHK71Qa97HA18ALHbS+7r9xSOi6IhUQqjzve+aj68du1o3q/svTjp0ELRoGpb3Z+XdcOdHAsm5DgcwIcxOn3CmGAJHmQuo11iMw5jzEMoGmMqIuD9LtfRYQ7tDG29Wxj2Awi9c5yE5KUbJNvKXKxhBBihwATPR4vgkvmowCeGHcc13V3dnbc0nGIbRxPLzCS39f+z1T4xT4hCXJOkiDnJAlyTpIg5yQJck6SIOckCXJOkiDnJAlyTpIg5yQJck6SIOckCXJOkiDnJAlyTvoSIHeKKtZ/dH2J/z1k6U+pLwCy+B/i+YPrS9x00dvRP76+AEgpKSkpKSkpKSkpKSkpKSkpKSkpKSkpKSkpKSkpKSkpKSkpKSkpKSkpKSkpKamHrv8FexAkrPlvN2o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rrow: Right 3">
            <a:extLst>
              <a:ext uri="{FF2B5EF4-FFF2-40B4-BE49-F238E27FC236}">
                <a16:creationId xmlns:a16="http://schemas.microsoft.com/office/drawing/2014/main" id="{81DF5877-50C9-4E73-B7FD-85E342A56627}"/>
              </a:ext>
            </a:extLst>
          </p:cNvPr>
          <p:cNvSpPr/>
          <p:nvPr/>
        </p:nvSpPr>
        <p:spPr>
          <a:xfrm>
            <a:off x="1010603" y="4234282"/>
            <a:ext cx="8082951" cy="677174"/>
          </a:xfrm>
          <a:prstGeom prst="rightArrow">
            <a:avLst/>
          </a:prstGeom>
          <a:gradFill flip="none" rotWithShape="1">
            <a:gsLst>
              <a:gs pos="0">
                <a:srgbClr val="9BBB59"/>
              </a:gs>
              <a:gs pos="99000">
                <a:srgbClr val="00B05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schemeClr val="accent3">
                    <a:lumMod val="50000"/>
                  </a:schemeClr>
                </a:solidFill>
              </a:rPr>
              <a:t>Technical reporting part B</a:t>
            </a:r>
          </a:p>
        </p:txBody>
      </p:sp>
      <p:sp>
        <p:nvSpPr>
          <p:cNvPr id="8" name="TextBox 7">
            <a:extLst>
              <a:ext uri="{FF2B5EF4-FFF2-40B4-BE49-F238E27FC236}">
                <a16:creationId xmlns:a16="http://schemas.microsoft.com/office/drawing/2014/main" id="{0CC8B3BE-7B0D-4A27-83C8-433BB6ECC31F}"/>
              </a:ext>
            </a:extLst>
          </p:cNvPr>
          <p:cNvSpPr txBox="1"/>
          <p:nvPr/>
        </p:nvSpPr>
        <p:spPr>
          <a:xfrm>
            <a:off x="1010603" y="4720372"/>
            <a:ext cx="1440305" cy="369332"/>
          </a:xfrm>
          <a:prstGeom prst="rect">
            <a:avLst/>
          </a:prstGeom>
          <a:noFill/>
        </p:spPr>
        <p:txBody>
          <a:bodyPr wrap="square" rtlCol="0">
            <a:spAutoFit/>
          </a:bodyPr>
          <a:lstStyle/>
          <a:p>
            <a:r>
              <a:rPr lang="it-IT" dirty="0"/>
              <a:t>1° Mar 2021</a:t>
            </a:r>
          </a:p>
        </p:txBody>
      </p:sp>
      <p:sp>
        <p:nvSpPr>
          <p:cNvPr id="10" name="TextBox 9">
            <a:extLst>
              <a:ext uri="{FF2B5EF4-FFF2-40B4-BE49-F238E27FC236}">
                <a16:creationId xmlns:a16="http://schemas.microsoft.com/office/drawing/2014/main" id="{213B6941-DAC3-43DE-8B63-CAB1729905EA}"/>
              </a:ext>
            </a:extLst>
          </p:cNvPr>
          <p:cNvSpPr txBox="1"/>
          <p:nvPr/>
        </p:nvSpPr>
        <p:spPr>
          <a:xfrm>
            <a:off x="288521" y="817962"/>
            <a:ext cx="8778516" cy="3416320"/>
          </a:xfrm>
          <a:prstGeom prst="rect">
            <a:avLst/>
          </a:prstGeom>
          <a:noFill/>
        </p:spPr>
        <p:txBody>
          <a:bodyPr wrap="square" rtlCol="0">
            <a:spAutoFit/>
          </a:bodyPr>
          <a:lstStyle/>
          <a:p>
            <a:r>
              <a:rPr lang="it-IT" dirty="0"/>
              <a:t>The WP leaders shall provide the descrition of the corresponding WP for the technical report part B by March 24</a:t>
            </a:r>
            <a:r>
              <a:rPr lang="it-IT" baseline="30000" dirty="0"/>
              <a:t>th</a:t>
            </a:r>
            <a:r>
              <a:rPr lang="it-IT" dirty="0"/>
              <a:t>.</a:t>
            </a:r>
          </a:p>
          <a:p>
            <a:r>
              <a:rPr lang="it-IT" dirty="0"/>
              <a:t>WP leader must involve the WP partners for the preparation of the material</a:t>
            </a:r>
          </a:p>
          <a:p>
            <a:endParaRPr lang="it-IT" dirty="0"/>
          </a:p>
          <a:p>
            <a:r>
              <a:rPr lang="it-IT" dirty="0"/>
              <a:t>I’ll merge all the material and prepare a first draft of the technical report part B by March 31</a:t>
            </a:r>
            <a:r>
              <a:rPr lang="it-IT" baseline="30000" dirty="0"/>
              <a:t>st</a:t>
            </a:r>
            <a:r>
              <a:rPr lang="it-IT" dirty="0"/>
              <a:t> (the following week I have the biomass workshop and two written exams to correct)</a:t>
            </a:r>
          </a:p>
          <a:p>
            <a:endParaRPr lang="it-IT" dirty="0"/>
          </a:p>
          <a:p>
            <a:r>
              <a:rPr lang="it-IT" dirty="0"/>
              <a:t>Comments from the partners by Mid of April, in the meanwhile I’ll work on part A that will be circulated on the same date.</a:t>
            </a:r>
          </a:p>
          <a:p>
            <a:endParaRPr lang="it-IT" dirty="0"/>
          </a:p>
          <a:p>
            <a:r>
              <a:rPr lang="it-IT" dirty="0"/>
              <a:t>The idea is to close the reporting by April 23rd (one week ahead as margin)</a:t>
            </a:r>
          </a:p>
          <a:p>
            <a:endParaRPr lang="it-IT" dirty="0"/>
          </a:p>
        </p:txBody>
      </p:sp>
      <p:sp>
        <p:nvSpPr>
          <p:cNvPr id="21" name="TextBox 20">
            <a:extLst>
              <a:ext uri="{FF2B5EF4-FFF2-40B4-BE49-F238E27FC236}">
                <a16:creationId xmlns:a16="http://schemas.microsoft.com/office/drawing/2014/main" id="{02236FC5-5E51-421E-A77D-CD7CFA5B3208}"/>
              </a:ext>
            </a:extLst>
          </p:cNvPr>
          <p:cNvSpPr txBox="1"/>
          <p:nvPr/>
        </p:nvSpPr>
        <p:spPr>
          <a:xfrm>
            <a:off x="3360855" y="4735489"/>
            <a:ext cx="1797487" cy="369332"/>
          </a:xfrm>
          <a:prstGeom prst="rect">
            <a:avLst/>
          </a:prstGeom>
          <a:noFill/>
        </p:spPr>
        <p:txBody>
          <a:bodyPr wrap="square" rtlCol="0">
            <a:spAutoFit/>
          </a:bodyPr>
          <a:lstStyle/>
          <a:p>
            <a:r>
              <a:rPr lang="it-IT" dirty="0"/>
              <a:t>24° Mar 2021</a:t>
            </a:r>
          </a:p>
        </p:txBody>
      </p:sp>
      <p:sp>
        <p:nvSpPr>
          <p:cNvPr id="22" name="TextBox 21">
            <a:extLst>
              <a:ext uri="{FF2B5EF4-FFF2-40B4-BE49-F238E27FC236}">
                <a16:creationId xmlns:a16="http://schemas.microsoft.com/office/drawing/2014/main" id="{918DC8CB-CD28-40DE-944B-03D3DC29F8CA}"/>
              </a:ext>
            </a:extLst>
          </p:cNvPr>
          <p:cNvSpPr txBox="1"/>
          <p:nvPr/>
        </p:nvSpPr>
        <p:spPr>
          <a:xfrm>
            <a:off x="4639104" y="4089398"/>
            <a:ext cx="1797487" cy="369332"/>
          </a:xfrm>
          <a:prstGeom prst="rect">
            <a:avLst/>
          </a:prstGeom>
          <a:noFill/>
        </p:spPr>
        <p:txBody>
          <a:bodyPr wrap="square" rtlCol="0">
            <a:spAutoFit/>
          </a:bodyPr>
          <a:lstStyle/>
          <a:p>
            <a:r>
              <a:rPr lang="it-IT" dirty="0"/>
              <a:t>31° Mar 2021</a:t>
            </a:r>
          </a:p>
        </p:txBody>
      </p:sp>
      <p:sp>
        <p:nvSpPr>
          <p:cNvPr id="23" name="TextBox 22">
            <a:extLst>
              <a:ext uri="{FF2B5EF4-FFF2-40B4-BE49-F238E27FC236}">
                <a16:creationId xmlns:a16="http://schemas.microsoft.com/office/drawing/2014/main" id="{4CD58BA9-FB08-4870-BE4F-AE7CB2F09AE2}"/>
              </a:ext>
            </a:extLst>
          </p:cNvPr>
          <p:cNvSpPr txBox="1"/>
          <p:nvPr/>
        </p:nvSpPr>
        <p:spPr>
          <a:xfrm>
            <a:off x="5828049" y="4723116"/>
            <a:ext cx="1440305" cy="369332"/>
          </a:xfrm>
          <a:prstGeom prst="rect">
            <a:avLst/>
          </a:prstGeom>
          <a:noFill/>
        </p:spPr>
        <p:txBody>
          <a:bodyPr wrap="square" rtlCol="0">
            <a:spAutoFit/>
          </a:bodyPr>
          <a:lstStyle/>
          <a:p>
            <a:r>
              <a:rPr lang="it-IT" dirty="0"/>
              <a:t>7° </a:t>
            </a:r>
            <a:r>
              <a:rPr lang="it-IT" dirty="0" err="1"/>
              <a:t>Apr</a:t>
            </a:r>
            <a:r>
              <a:rPr lang="it-IT" dirty="0"/>
              <a:t> 2021</a:t>
            </a:r>
          </a:p>
        </p:txBody>
      </p:sp>
      <p:sp>
        <p:nvSpPr>
          <p:cNvPr id="24" name="TextBox 23">
            <a:extLst>
              <a:ext uri="{FF2B5EF4-FFF2-40B4-BE49-F238E27FC236}">
                <a16:creationId xmlns:a16="http://schemas.microsoft.com/office/drawing/2014/main" id="{CD125740-E90C-4B48-8DB9-2D50B304FC2D}"/>
              </a:ext>
            </a:extLst>
          </p:cNvPr>
          <p:cNvSpPr txBox="1"/>
          <p:nvPr/>
        </p:nvSpPr>
        <p:spPr>
          <a:xfrm>
            <a:off x="7087505" y="4069127"/>
            <a:ext cx="1440305" cy="369332"/>
          </a:xfrm>
          <a:prstGeom prst="rect">
            <a:avLst/>
          </a:prstGeom>
          <a:noFill/>
        </p:spPr>
        <p:txBody>
          <a:bodyPr wrap="square" rtlCol="0">
            <a:spAutoFit/>
          </a:bodyPr>
          <a:lstStyle/>
          <a:p>
            <a:r>
              <a:rPr lang="it-IT" dirty="0"/>
              <a:t>23° </a:t>
            </a:r>
            <a:r>
              <a:rPr lang="it-IT" dirty="0" err="1"/>
              <a:t>Apr</a:t>
            </a:r>
            <a:r>
              <a:rPr lang="it-IT" dirty="0"/>
              <a:t> 2021</a:t>
            </a:r>
          </a:p>
        </p:txBody>
      </p:sp>
      <p:sp>
        <p:nvSpPr>
          <p:cNvPr id="5" name="TextBox 4">
            <a:extLst>
              <a:ext uri="{FF2B5EF4-FFF2-40B4-BE49-F238E27FC236}">
                <a16:creationId xmlns:a16="http://schemas.microsoft.com/office/drawing/2014/main" id="{91D7785C-A06F-4C7A-B8D6-442F862DD011}"/>
              </a:ext>
            </a:extLst>
          </p:cNvPr>
          <p:cNvSpPr txBox="1"/>
          <p:nvPr/>
        </p:nvSpPr>
        <p:spPr>
          <a:xfrm>
            <a:off x="-66732" y="4121379"/>
            <a:ext cx="1797487" cy="923330"/>
          </a:xfrm>
          <a:prstGeom prst="rect">
            <a:avLst/>
          </a:prstGeom>
          <a:noFill/>
        </p:spPr>
        <p:txBody>
          <a:bodyPr wrap="square" rtlCol="0">
            <a:spAutoFit/>
          </a:bodyPr>
          <a:lstStyle/>
          <a:p>
            <a:r>
              <a:rPr lang="it-IT" dirty="0"/>
              <a:t>Coordinator</a:t>
            </a:r>
          </a:p>
          <a:p>
            <a:endParaRPr lang="it-IT" dirty="0"/>
          </a:p>
          <a:p>
            <a:r>
              <a:rPr lang="it-IT" dirty="0"/>
              <a:t>WP leaders</a:t>
            </a:r>
          </a:p>
        </p:txBody>
      </p:sp>
      <p:sp>
        <p:nvSpPr>
          <p:cNvPr id="25" name="Arrow: Right 24">
            <a:extLst>
              <a:ext uri="{FF2B5EF4-FFF2-40B4-BE49-F238E27FC236}">
                <a16:creationId xmlns:a16="http://schemas.microsoft.com/office/drawing/2014/main" id="{94750F7F-B6AF-4EEE-81E6-52C6DD9A38CA}"/>
              </a:ext>
            </a:extLst>
          </p:cNvPr>
          <p:cNvSpPr/>
          <p:nvPr/>
        </p:nvSpPr>
        <p:spPr>
          <a:xfrm>
            <a:off x="1024105" y="5330024"/>
            <a:ext cx="8082951" cy="677174"/>
          </a:xfrm>
          <a:prstGeom prst="rightArrow">
            <a:avLst/>
          </a:prstGeom>
          <a:gradFill flip="none" rotWithShape="1">
            <a:gsLst>
              <a:gs pos="0">
                <a:srgbClr val="9BBB59"/>
              </a:gs>
              <a:gs pos="99000">
                <a:srgbClr val="00B05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schemeClr val="accent3">
                    <a:lumMod val="50000"/>
                  </a:schemeClr>
                </a:solidFill>
              </a:rPr>
              <a:t>Technical reporting part A</a:t>
            </a:r>
          </a:p>
        </p:txBody>
      </p:sp>
      <p:sp>
        <p:nvSpPr>
          <p:cNvPr id="29" name="TextBox 28">
            <a:extLst>
              <a:ext uri="{FF2B5EF4-FFF2-40B4-BE49-F238E27FC236}">
                <a16:creationId xmlns:a16="http://schemas.microsoft.com/office/drawing/2014/main" id="{314FE35D-A36A-4CF6-B384-BA9940352E42}"/>
              </a:ext>
            </a:extLst>
          </p:cNvPr>
          <p:cNvSpPr txBox="1"/>
          <p:nvPr/>
        </p:nvSpPr>
        <p:spPr>
          <a:xfrm>
            <a:off x="5158342" y="5126171"/>
            <a:ext cx="1440305" cy="369332"/>
          </a:xfrm>
          <a:prstGeom prst="rect">
            <a:avLst/>
          </a:prstGeom>
          <a:noFill/>
        </p:spPr>
        <p:txBody>
          <a:bodyPr wrap="square" rtlCol="0">
            <a:spAutoFit/>
          </a:bodyPr>
          <a:lstStyle/>
          <a:p>
            <a:r>
              <a:rPr lang="it-IT" dirty="0"/>
              <a:t>4° </a:t>
            </a:r>
            <a:r>
              <a:rPr lang="it-IT" dirty="0" err="1"/>
              <a:t>Apr</a:t>
            </a:r>
            <a:r>
              <a:rPr lang="it-IT" dirty="0"/>
              <a:t> 2021</a:t>
            </a:r>
          </a:p>
        </p:txBody>
      </p:sp>
      <p:sp>
        <p:nvSpPr>
          <p:cNvPr id="30" name="TextBox 29">
            <a:extLst>
              <a:ext uri="{FF2B5EF4-FFF2-40B4-BE49-F238E27FC236}">
                <a16:creationId xmlns:a16="http://schemas.microsoft.com/office/drawing/2014/main" id="{71541A16-116C-4D01-AFBD-547149DF6FBF}"/>
              </a:ext>
            </a:extLst>
          </p:cNvPr>
          <p:cNvSpPr txBox="1"/>
          <p:nvPr/>
        </p:nvSpPr>
        <p:spPr>
          <a:xfrm>
            <a:off x="6965456" y="5838120"/>
            <a:ext cx="1440305" cy="369332"/>
          </a:xfrm>
          <a:prstGeom prst="rect">
            <a:avLst/>
          </a:prstGeom>
          <a:noFill/>
        </p:spPr>
        <p:txBody>
          <a:bodyPr wrap="square" rtlCol="0">
            <a:spAutoFit/>
          </a:bodyPr>
          <a:lstStyle/>
          <a:p>
            <a:r>
              <a:rPr lang="it-IT" dirty="0"/>
              <a:t>23° </a:t>
            </a:r>
            <a:r>
              <a:rPr lang="it-IT" dirty="0" err="1"/>
              <a:t>Apr</a:t>
            </a:r>
            <a:r>
              <a:rPr lang="it-IT" dirty="0"/>
              <a:t> 2021</a:t>
            </a:r>
          </a:p>
        </p:txBody>
      </p:sp>
      <p:sp>
        <p:nvSpPr>
          <p:cNvPr id="31" name="TextBox 30">
            <a:extLst>
              <a:ext uri="{FF2B5EF4-FFF2-40B4-BE49-F238E27FC236}">
                <a16:creationId xmlns:a16="http://schemas.microsoft.com/office/drawing/2014/main" id="{DA4DAC61-DD9A-45EC-A4FE-7390E7563763}"/>
              </a:ext>
            </a:extLst>
          </p:cNvPr>
          <p:cNvSpPr txBox="1"/>
          <p:nvPr/>
        </p:nvSpPr>
        <p:spPr>
          <a:xfrm>
            <a:off x="-22418" y="5124350"/>
            <a:ext cx="1797487" cy="923330"/>
          </a:xfrm>
          <a:prstGeom prst="rect">
            <a:avLst/>
          </a:prstGeom>
          <a:noFill/>
        </p:spPr>
        <p:txBody>
          <a:bodyPr wrap="square" rtlCol="0">
            <a:spAutoFit/>
          </a:bodyPr>
          <a:lstStyle/>
          <a:p>
            <a:r>
              <a:rPr lang="it-IT" dirty="0"/>
              <a:t>Coordinator</a:t>
            </a:r>
          </a:p>
          <a:p>
            <a:endParaRPr lang="it-IT" dirty="0"/>
          </a:p>
          <a:p>
            <a:r>
              <a:rPr lang="it-IT" dirty="0"/>
              <a:t>All</a:t>
            </a:r>
          </a:p>
        </p:txBody>
      </p:sp>
      <p:grpSp>
        <p:nvGrpSpPr>
          <p:cNvPr id="7" name="Group 6">
            <a:extLst>
              <a:ext uri="{FF2B5EF4-FFF2-40B4-BE49-F238E27FC236}">
                <a16:creationId xmlns:a16="http://schemas.microsoft.com/office/drawing/2014/main" id="{576E13D1-37A3-4EC4-AD9B-4472F2A13D34}"/>
              </a:ext>
            </a:extLst>
          </p:cNvPr>
          <p:cNvGrpSpPr/>
          <p:nvPr/>
        </p:nvGrpSpPr>
        <p:grpSpPr>
          <a:xfrm>
            <a:off x="6714011" y="4284129"/>
            <a:ext cx="555996" cy="505122"/>
            <a:chOff x="6147758" y="2571711"/>
            <a:chExt cx="990193" cy="992913"/>
          </a:xfrm>
        </p:grpSpPr>
        <p:sp>
          <p:nvSpPr>
            <p:cNvPr id="6" name="Arrow: Curved Down 5">
              <a:extLst>
                <a:ext uri="{FF2B5EF4-FFF2-40B4-BE49-F238E27FC236}">
                  <a16:creationId xmlns:a16="http://schemas.microsoft.com/office/drawing/2014/main" id="{002A5523-DE24-49D5-B715-E1F407D50191}"/>
                </a:ext>
              </a:extLst>
            </p:cNvPr>
            <p:cNvSpPr/>
            <p:nvPr/>
          </p:nvSpPr>
          <p:spPr>
            <a:xfrm>
              <a:off x="6214924" y="2571711"/>
              <a:ext cx="923027" cy="505122"/>
            </a:xfrm>
            <a:prstGeom prst="curvedDownArrow">
              <a:avLst/>
            </a:prstGeom>
            <a:gradFill>
              <a:gsLst>
                <a:gs pos="0">
                  <a:srgbClr val="00B050"/>
                </a:gs>
                <a:gs pos="100000">
                  <a:srgbClr val="9BBB59"/>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tx1"/>
                </a:solidFill>
              </a:endParaRPr>
            </a:p>
          </p:txBody>
        </p:sp>
        <p:sp>
          <p:nvSpPr>
            <p:cNvPr id="32" name="Arrow: Curved Down 31">
              <a:extLst>
                <a:ext uri="{FF2B5EF4-FFF2-40B4-BE49-F238E27FC236}">
                  <a16:creationId xmlns:a16="http://schemas.microsoft.com/office/drawing/2014/main" id="{5E9A750A-3F8E-4D26-855D-FE5ADDBE3D3A}"/>
                </a:ext>
              </a:extLst>
            </p:cNvPr>
            <p:cNvSpPr/>
            <p:nvPr/>
          </p:nvSpPr>
          <p:spPr>
            <a:xfrm flipH="1" flipV="1">
              <a:off x="6147758" y="3059502"/>
              <a:ext cx="923027" cy="505122"/>
            </a:xfrm>
            <a:prstGeom prst="curvedDownArrow">
              <a:avLst/>
            </a:prstGeom>
            <a:gradFill>
              <a:gsLst>
                <a:gs pos="0">
                  <a:srgbClr val="00B050"/>
                </a:gs>
                <a:gs pos="100000">
                  <a:srgbClr val="9BBB59"/>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tx1"/>
                </a:solidFill>
              </a:endParaRPr>
            </a:p>
          </p:txBody>
        </p:sp>
      </p:grpSp>
      <p:grpSp>
        <p:nvGrpSpPr>
          <p:cNvPr id="33" name="Group 32">
            <a:extLst>
              <a:ext uri="{FF2B5EF4-FFF2-40B4-BE49-F238E27FC236}">
                <a16:creationId xmlns:a16="http://schemas.microsoft.com/office/drawing/2014/main" id="{66A38D9D-083E-43EE-A0F7-16676AF52241}"/>
              </a:ext>
            </a:extLst>
          </p:cNvPr>
          <p:cNvGrpSpPr/>
          <p:nvPr/>
        </p:nvGrpSpPr>
        <p:grpSpPr>
          <a:xfrm>
            <a:off x="6270203" y="5408949"/>
            <a:ext cx="555996" cy="505122"/>
            <a:chOff x="6147758" y="2571711"/>
            <a:chExt cx="990193" cy="992913"/>
          </a:xfrm>
        </p:grpSpPr>
        <p:sp>
          <p:nvSpPr>
            <p:cNvPr id="34" name="Arrow: Curved Down 33">
              <a:extLst>
                <a:ext uri="{FF2B5EF4-FFF2-40B4-BE49-F238E27FC236}">
                  <a16:creationId xmlns:a16="http://schemas.microsoft.com/office/drawing/2014/main" id="{6C5AF707-66CB-4891-8CF3-5A4047C9F8A6}"/>
                </a:ext>
              </a:extLst>
            </p:cNvPr>
            <p:cNvSpPr/>
            <p:nvPr/>
          </p:nvSpPr>
          <p:spPr>
            <a:xfrm>
              <a:off x="6214924" y="2571711"/>
              <a:ext cx="923027" cy="505122"/>
            </a:xfrm>
            <a:prstGeom prst="curvedDownArrow">
              <a:avLst/>
            </a:prstGeom>
            <a:gradFill>
              <a:gsLst>
                <a:gs pos="0">
                  <a:srgbClr val="00B050"/>
                </a:gs>
                <a:gs pos="100000">
                  <a:srgbClr val="9BBB59"/>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tx1"/>
                </a:solidFill>
              </a:endParaRPr>
            </a:p>
          </p:txBody>
        </p:sp>
        <p:sp>
          <p:nvSpPr>
            <p:cNvPr id="35" name="Arrow: Curved Down 34">
              <a:extLst>
                <a:ext uri="{FF2B5EF4-FFF2-40B4-BE49-F238E27FC236}">
                  <a16:creationId xmlns:a16="http://schemas.microsoft.com/office/drawing/2014/main" id="{16214B84-611A-4249-9BB8-FCB31733CEEF}"/>
                </a:ext>
              </a:extLst>
            </p:cNvPr>
            <p:cNvSpPr/>
            <p:nvPr/>
          </p:nvSpPr>
          <p:spPr>
            <a:xfrm flipH="1" flipV="1">
              <a:off x="6147758" y="3059502"/>
              <a:ext cx="923027" cy="505122"/>
            </a:xfrm>
            <a:prstGeom prst="curvedDownArrow">
              <a:avLst/>
            </a:prstGeom>
            <a:gradFill>
              <a:gsLst>
                <a:gs pos="0">
                  <a:srgbClr val="00B050"/>
                </a:gs>
                <a:gs pos="100000">
                  <a:srgbClr val="9BBB59"/>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tx1"/>
                </a:solidFill>
              </a:endParaRPr>
            </a:p>
          </p:txBody>
        </p:sp>
      </p:grpSp>
    </p:spTree>
    <p:extLst>
      <p:ext uri="{BB962C8B-B14F-4D97-AF65-F5344CB8AC3E}">
        <p14:creationId xmlns:p14="http://schemas.microsoft.com/office/powerpoint/2010/main" val="2730635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288521" y="110395"/>
            <a:ext cx="8581043" cy="534194"/>
          </a:xfrm>
        </p:spPr>
        <p:txBody>
          <a:bodyPr/>
          <a:lstStyle/>
          <a:p>
            <a:r>
              <a:rPr lang="en-US" dirty="0"/>
              <a:t>Financial report</a:t>
            </a:r>
          </a:p>
        </p:txBody>
      </p:sp>
      <p:sp>
        <p:nvSpPr>
          <p:cNvPr id="59" name="AutoShape 12" descr="data:image/png;base64,iVBORw0KGgoAAAANSUhEUgAAAUgAAACaCAMAAAD8SyGRAAABOFBMVEX///8NLYQAGYChqsYAAHn///3//f4LLoINLIX9/v8AHnwAJYT6//8ILYUMK4YAIIOYoMMAFH6Gkr3BzeJWbKe4vtLFzeWIlLlqc6wno34lNogrP4oAKIVKW5bu9Pr///mJm8MiOIRzfaoAJn51iLP///ULL4ERK44AHXsAFnYAH3gAAHD///BVZJz/+f/5//kql4u4wdAmOXQKJ47b5PQAJngKL3xwf6XK1vMAG5Lu+/tLYpFrfLgqQYYADWwJL48AE2oAAGTj6PEAHooVLW8AGWc3R4WKnbyuuNA/T5ZJZbWjrNi0vuInnYYLP3oadXUjhoMVYoXg5OshcoaBkMYkpncarXAkfYVqbYvc3/eBhqM0TpjQ4ei7xc+krM1RYacwR5dNWo1OW51hbpkdWIEnn5BKZ5ILTH1G6Q2oAAAPYklEQVR4nO2dD3ubRraHQfbAIGAwUWzF9khjCcNIsi3FRcKNEoesnfWfu3buJrHbbZumjbV7+/2/wT0DioUw8nbvVZ7I7fyS+AmCgeHlnJlzDqNEUaSkpKSkpKSkpKSkpKSkpKSkpKSkpKSkpKSkpKSkpKSkpKSkpKSkpKSkpKSkpKTy2ln+E2rnC4BcVv+EWpYg5yMJck6SIOckCXJOkiDnJAlyTpIg5yQJck6SIOckCXJOkiDnJAlyTpIg56SvCjIKdF0ltoptLDZ1Hds64SbndGYTYgdRQDixSdJEDQYBpqRIahDB2W+lBzoxkx3wIcacElUvuoCuR4FKua0H01cN4AQ4DmOMxal1OMUCgeQhp9SMx0zgHkT3dB26PBskpcROjrDFJtwVzt/S5wNNyslkk99eBmQLMMUXIRwaEjgx5ZMPbYAOV1ajaCD6KB7HQoHE2MPi6epRclPwqG3OocOUzGwCdkU8XU/sSmxCSz0QMHMiYN7q1APxAIM4EP7AJeBBFD8AsESsR2D1OGvOwJfbKsHUG3ieB6cQdrs4IHWVmk65bDo8uScsbMZToafezCaxYzrwO4zV5EYwpuFx6BXINGnWsm3iQLvbvTQMOSl8XNCImiZ3nOzT1DHnnuO47cb5zS/nv5bdksnjBQIZe7+MRk+ao+ZGAhLGPu+k+QR0TtXUdfOy9RfNgyej5rmX7qbm3sHoSaFGB7UwzjYcNdMdL1483qudHHotWnSJOKwdiD6NbjJPE3rWanx69O1RPdG7ta1Pjc5086/r2oNK2uJx0ukAx61HyXZ/0wmiuKjFSdpgq5XOT6pemd2PlVLGqA6n9x3191dqbpkQOxnyJl5OSivpEfvt9AmIMTh2WlcVQ9EQYgghjTHF6C+dvwwzKL8qSNusKIaCNOWxmUAhejkFqfywYQZFQxjZhLthSKk6dgqJrimosBPIQivlDJ8NBWUP1OCAer+6UYJIQfUywyEur0BTZCmrbrpN4FfnU99CPmPM6vUESqRB++HHjcUDSVOQ6hgkQt9umEUg8f8VJM6DRL2exVC/uuPgQXbiyINUcWy/Oqjv7ho9yxozZNADhfnKJ29i8osJUkGsf+gUtJhYpPr/AwlXYL6GfNS/accxzRyYBxnQ8oGldTVDOHZijvCTMa3bVWp0YsqLCRKeO/ohKgjL8e8Gye4HiRLjUjTDP/rU4hkXvePaEdk8EtgAumL9cHZ2Vqlb4lyGptyYk3aLCbLX62pKJTAjNReiFI+RwKReoK1ODiSoL3RUt6CR1jUMv2ftGiNTnfh2HiSx239j4NTgyf3tzo5bcl23sb1WF6594yy6RaZao17Ap1sUurawrb3aXR1mIsWxRaJmY3OjcV573vx4ZDDf0Jjha0cn4eQKeZB6CAaJLMNHF6+9sY/YTnnvDA66WXjXToSUi7iTc+/CyQbGf2vDodPi1MuGoglIzVCaEPxDYmMeu+3RqsE0rdfTUCUzadwB6TQNpMFBa0mqnhYFVF5yH/eVT5meLTJIZlXo77RI69DO5YiQTGfzo9S1feWgQwLdJjzSsek96TPDgLgGZo2ZIFXnFEGwpKFHnSjSUxsXGb7aaVzcDB6GRcLk+LEzHQQVTzYaQ4eQXE9JpZzTqTFSSUB6yU6RZ+t26eQIaRbS/LP2TJDEXEIGMzT/qhOJok9yDKTxgcoHYSZsWkyQCBkaRHpdjX0sk0DNxNWFrg0scYht29bFjzRbEXWLTHyYunZXaZqYx5QKF6Wh3bo58pml+e8mqc0dkA6AhMHU33fCce1NlDuwKAXF9qLHkQwGpW4aray0cea5z3JtpSHcWY+IqDkIi0vITI+RcCEEY+TkM51Ey/swgBjo6NfbYeDOGPnsFAIdkFbr6KqJA1FsGnc/ey+LCbLe97WulZ7t7DiTdBdPNgIkETVEURLGsfDdfD0itUgBMltaw89OgRliR+czQRKzNgQHgX4On5vhhh5TUljJXFCQexVlt5f8FVlL7oTkbIskkDJTGpqeR0yTZssQs0HqsXMGMTljHxozXZurXiWJnDRWr3bKBMKBwrrzgoI8dyoscW1kIOVR69a+Cieb1LUjSqPXv719//79239+M8hn6oUgSedgqAFIVClPrpB3bWLuwRFgk4gp/eagQ0iQq+kuMsgabYxzPxgs69USttMZp3iyESDtiNPf3l9erl9fX69//5uYsLFXTmTCb/N2jByDhDOq5vnQB5CaslWaEM+BDDg2V0SODTmhplj9xwMHJhyY0x4GyBvqqD9DcmsImEjZLpEgqaPe49pm8Hb9el3o+vL6Moqx/uxgO9HV1VWzVgPfhLMdHMMoCops3qYrVs/vappWb0zC1TtxJMhdshgzWA+Cd8hctweOiXWSSxUWFaQXl0/6is8SksrwtBS+FqZ0z2Sjv3+achQo13+DQGVnaNxqOIRmVs/40WmZJoHMhtSqR5bVQxrT2Ep54u9FINVydQixEyTnjDGwyu0NmJsW6eXXPSAHJi9DksuMZJsZzXTGmW2R9M3l9WeQ4N1vdTVeBmcUEjkk8+EHtOxXzq4e155c7SdlByaujiqROXHUQpCmO/ogjoTHCicBq3yynC9NLSrIIA7V8skPSkqyy+pNV5jAbIukb7+7Xr8luf4GAvLluoZuJYgCWGFS4njf32VGUl1U+j9RfXaunV4Fm53TIwWeK9glE0/l4iRXLl1UkANOX6vl86PdZNuH2ONxS73XIr//7nLs29f/un7qQebhDlOGaTYOlqRZ3bTIDZOwkbCFnR/Ozez7xEKQHgzQpdoZJAqa7yPL0mAC/x83eyuLCrJm2jrBkfNrH8EwuWsomsJetEOszwb5z8vv1i/H9vj9m5Da8c4wnaqEBDbItWHCgBkYCKY9Zaz+qDztpIUgExH3p7MhoNRYEuGiUzde+MIuhD8AkkZ2Z6/OkEgWwcPrjweBPXuyef39+vV3yTD59P1rNYgiuzwajZpXV4+q1erWxwsFAFpdQ7wxsKw0a0L1lZvjfKFuJkjobmvvAqxRDDeiPxBKTVKFRQZpRjruPO+LYFj0HPVuSveEP87rt39/enn59O///cYLeSCKXU7oOE65VTZb7VKk9BjqsXfg4oylwb6iLZVKUS5NuQck5dzc2ftZ0brJU/Drtcw4ucggbR0TUnrSF6+RxW2z/i/te3Jt7jUO3xw2dMpjD7bCONA/p4q6HjeERSLlx73qu7oydm3N+HDg5F5m3OPaosgZUfPqKDFImKn65UWvRyYgbciaxQv7vXpikpAt+sOfNmamiAGHoD1ZUxWphOgBp6IOK1IisZrIPBRJta8cuGX3Zuld2lHhpWcNsarj34Q/6R6sq5hS0jqsCIOGQcI4mJjkIoNUbVH3s0tPepDn+ok3vvsHJCNgTwWuLU6QfCSqaGMwGT6TMhrxWo3/6tfFGgHInNC7WogDsb4tpZkHGQeUT9xfpIY67axB3g0DhXJ2/BBAjhdARnHrAOKOblLwV46sHtMKXfv+S02KFmLL65Se/yxWoIhEe9hc5vQz+ruvYwOT55cqmK8/iOicaX39dteig8RehHlpu866EPqBP7GeiABnWOTvAplaVxy2H/fF2wywdQiBOOfjMuPd6s+GF+dIcvM5xPaGz4aHDwakzW2b2M+ETYoh3hATT/Fk85+BJJh0NpaGzN+FkcKq/oVwM12je2eMLL+4epU7GYlfGsjoQpceDkgx7g0gSWlairBIpZtkfXmLVApBZitd066tposx3fM+GLpInpdekbED36mQh01jxZx6cWEHdKfnQ0DZrW88KJCqGnFnS/FFoqel77qmQTJmHdLcW0SavF6ZCRIiK5iVOpsXTKR9yNpuxUGhRWLnwFD+1jCp2I1pTJNVficw14B399WHAzI1ARL/tWogcctid961AWTDLeUEkXiYW7KSr5DbPHy1YoGVMwRpCikcI1WxQEDpjzoO1sVCfbH43GusJQUMdjZZbPogQIo38nZrxWIZkFOuzayVR1vTOoW8MPg3IGkcE3MFwgD4NdxM304UggRqqzeqY/IQkhundLgmFrMZzHrRuT3XwwAJcXXMS6fIT8uTdyYb5veK1qRlBs7il19RoJP2Ui/x7rWAzgRpWT5TKkujc29ncHjwURTUhCP0vUkfv+4Xln43SJgZAuIuWSgP0kwnG+NzCfhWEHkqjUl1phAkTpY1ty96zNJQ76M7E6R4Vj2IF+rDet1KisHMAIPcMxdkgQB3Kn6yBDZdQw7Dv/MoiWbqNT718lh8/SaIQvxRjPGKhfzT8ZyBPUgyLHGOLpqSBrOqcpj5nk1D0SxIj5qlqecDDwhztcIgBmL1TyZkl/x4hSGYfZT98Quxzra1y0TkrqVlYiamJ+HY7LRMFsQi8WANegiek4K0depUFQsE9xTk30yDwfJXZ5bR6wGi6jg3o94azDRFArzK5qRERjfFGt6u0ixH+U54dLPODDC0tcjWVdJaShfdf36vTQbVIxG5awJhT8x4BhinhurVVhgvSNFCjSr+roL8sUXqatyqji2SBvxOZIhtTz9LhifltD1eFxZVEFNQgRh8/s0kkrS/AWMWRQsv/3xwgNtVUctBysikKgaQYLm+sv8qaR1ys/zrUt1CuwJhWoNDbFfp7zk8znTxq4IM8dbq/urq/kW6YkSnnIxge3X14tz2wrvfgrFx+Net/dWz/f2Rmc7aWN1KGhRof381860De0N8sLr/i8PzJx3YXF8RLX7easc6dl4kB+4/SgdYCHds6rauKn1F1CDT6nq9ctBxIEz1Jhf4qiCJ2l5+Vmq33XFWQYg+aIsYsAVged4H1WRtVKv1suW6xyRKFwxQ82W7nQ8hhcQa5cyzsEMXPnnmHucXU6txoHK71Qa97HA18ALHbS+7r9xSOi6IhUQqjzve+aj68du1o3q/svTjp0ELRoGpb3Z+XdcOdHAsm5DgcwIcxOn3CmGAJHmQuo11iMw5jzEMoGmMqIuD9LtfRYQ7tDG29Wxj2Awi9c5yE5KUbJNvKXKxhBBihwATPR4vgkvmowCeGHcc13V3dnbc0nGIbRxPLzCS39f+z1T4xT4hCXJOkiDnJAlyTpIg5yQJck6SIOckCXJOkiDnJAlyTpIg5yQJck6SIOckCXJOkiDnJAlyTvoSIHeKKtZ/dH2J/z1k6U+pLwCy+B/i+YPrS9x00dvRP76+AEgpKSkpKSkpKSkpKSkpKSkpKSkpKSkpKSkpKSkpKSkpKSkpKSkpKSkpKSkpKamHrv8FexAkrPlvN2o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 name="TextBox 1">
            <a:extLst>
              <a:ext uri="{FF2B5EF4-FFF2-40B4-BE49-F238E27FC236}">
                <a16:creationId xmlns:a16="http://schemas.microsoft.com/office/drawing/2014/main" id="{4BCA5DD0-BFD1-49CF-8DAA-DDF06231FC70}"/>
              </a:ext>
            </a:extLst>
          </p:cNvPr>
          <p:cNvSpPr txBox="1"/>
          <p:nvPr/>
        </p:nvSpPr>
        <p:spPr>
          <a:xfrm>
            <a:off x="155575" y="983411"/>
            <a:ext cx="8581043" cy="2585323"/>
          </a:xfrm>
          <a:prstGeom prst="rect">
            <a:avLst/>
          </a:prstGeom>
          <a:noFill/>
        </p:spPr>
        <p:txBody>
          <a:bodyPr wrap="square" rtlCol="0">
            <a:spAutoFit/>
          </a:bodyPr>
          <a:lstStyle/>
          <a:p>
            <a:r>
              <a:rPr lang="it-IT" dirty="0"/>
              <a:t>To be filled on-line</a:t>
            </a:r>
          </a:p>
          <a:p>
            <a:r>
              <a:rPr lang="it-IT" dirty="0"/>
              <a:t>Provide all the costs within the project (personnel, equipment, consumables). In case of doubt, check Art. 6 of the Grant Agreement</a:t>
            </a:r>
          </a:p>
          <a:p>
            <a:r>
              <a:rPr lang="it-IT" dirty="0"/>
              <a:t>Suggestions from the last reporting period: For personnel indicate the persons, the person months spent and the gross salary.</a:t>
            </a:r>
          </a:p>
          <a:p>
            <a:endParaRPr lang="it-IT" dirty="0"/>
          </a:p>
          <a:p>
            <a:endParaRPr lang="it-IT" dirty="0"/>
          </a:p>
          <a:p>
            <a:endParaRPr lang="it-IT" dirty="0"/>
          </a:p>
          <a:p>
            <a:endParaRPr lang="it-IT" dirty="0"/>
          </a:p>
        </p:txBody>
      </p:sp>
      <p:sp>
        <p:nvSpPr>
          <p:cNvPr id="26" name="Arrow: Right 25">
            <a:extLst>
              <a:ext uri="{FF2B5EF4-FFF2-40B4-BE49-F238E27FC236}">
                <a16:creationId xmlns:a16="http://schemas.microsoft.com/office/drawing/2014/main" id="{FF6D8E69-1BAA-42D5-B2D0-5EAA6BB72836}"/>
              </a:ext>
            </a:extLst>
          </p:cNvPr>
          <p:cNvSpPr/>
          <p:nvPr/>
        </p:nvSpPr>
        <p:spPr>
          <a:xfrm>
            <a:off x="682799" y="3214553"/>
            <a:ext cx="8082951" cy="677174"/>
          </a:xfrm>
          <a:prstGeom prst="rightArrow">
            <a:avLst/>
          </a:prstGeom>
          <a:gradFill flip="none" rotWithShape="1">
            <a:gsLst>
              <a:gs pos="0">
                <a:srgbClr val="9BBB59"/>
              </a:gs>
              <a:gs pos="99000">
                <a:srgbClr val="00B050"/>
              </a:gs>
            </a:gsLst>
            <a:lin ang="0" scaled="1"/>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solidFill>
                  <a:schemeClr val="accent3">
                    <a:lumMod val="50000"/>
                  </a:schemeClr>
                </a:solidFill>
              </a:rPr>
              <a:t>Financial reporting   </a:t>
            </a:r>
          </a:p>
        </p:txBody>
      </p:sp>
      <p:sp>
        <p:nvSpPr>
          <p:cNvPr id="38" name="TextBox 37">
            <a:extLst>
              <a:ext uri="{FF2B5EF4-FFF2-40B4-BE49-F238E27FC236}">
                <a16:creationId xmlns:a16="http://schemas.microsoft.com/office/drawing/2014/main" id="{82127C0D-D052-4B1F-95E2-1E31D76E84D6}"/>
              </a:ext>
            </a:extLst>
          </p:cNvPr>
          <p:cNvSpPr txBox="1"/>
          <p:nvPr/>
        </p:nvSpPr>
        <p:spPr>
          <a:xfrm>
            <a:off x="6058461" y="3688604"/>
            <a:ext cx="1440305" cy="369332"/>
          </a:xfrm>
          <a:prstGeom prst="rect">
            <a:avLst/>
          </a:prstGeom>
          <a:noFill/>
        </p:spPr>
        <p:txBody>
          <a:bodyPr wrap="square" rtlCol="0">
            <a:spAutoFit/>
          </a:bodyPr>
          <a:lstStyle/>
          <a:p>
            <a:r>
              <a:rPr lang="it-IT" dirty="0"/>
              <a:t>10° </a:t>
            </a:r>
            <a:r>
              <a:rPr lang="it-IT" dirty="0" err="1"/>
              <a:t>Apr</a:t>
            </a:r>
            <a:r>
              <a:rPr lang="it-IT" dirty="0"/>
              <a:t> 2021</a:t>
            </a:r>
          </a:p>
        </p:txBody>
      </p:sp>
      <p:sp>
        <p:nvSpPr>
          <p:cNvPr id="39" name="TextBox 38">
            <a:extLst>
              <a:ext uri="{FF2B5EF4-FFF2-40B4-BE49-F238E27FC236}">
                <a16:creationId xmlns:a16="http://schemas.microsoft.com/office/drawing/2014/main" id="{85838A7F-F3B2-4C97-A143-804466AF0900}"/>
              </a:ext>
            </a:extLst>
          </p:cNvPr>
          <p:cNvSpPr txBox="1"/>
          <p:nvPr/>
        </p:nvSpPr>
        <p:spPr>
          <a:xfrm>
            <a:off x="122353" y="3091475"/>
            <a:ext cx="1797487" cy="923330"/>
          </a:xfrm>
          <a:prstGeom prst="rect">
            <a:avLst/>
          </a:prstGeom>
          <a:noFill/>
        </p:spPr>
        <p:txBody>
          <a:bodyPr wrap="square" rtlCol="0">
            <a:spAutoFit/>
          </a:bodyPr>
          <a:lstStyle/>
          <a:p>
            <a:r>
              <a:rPr lang="it-IT" dirty="0"/>
              <a:t>Coordinator</a:t>
            </a:r>
          </a:p>
          <a:p>
            <a:endParaRPr lang="it-IT" dirty="0"/>
          </a:p>
          <a:p>
            <a:r>
              <a:rPr lang="it-IT" dirty="0"/>
              <a:t>All</a:t>
            </a:r>
          </a:p>
        </p:txBody>
      </p:sp>
      <p:grpSp>
        <p:nvGrpSpPr>
          <p:cNvPr id="40" name="Group 39">
            <a:extLst>
              <a:ext uri="{FF2B5EF4-FFF2-40B4-BE49-F238E27FC236}">
                <a16:creationId xmlns:a16="http://schemas.microsoft.com/office/drawing/2014/main" id="{9C56EED9-886B-405A-B350-F9F7E0004E36}"/>
              </a:ext>
            </a:extLst>
          </p:cNvPr>
          <p:cNvGrpSpPr/>
          <p:nvPr/>
        </p:nvGrpSpPr>
        <p:grpSpPr>
          <a:xfrm>
            <a:off x="6778614" y="3297444"/>
            <a:ext cx="555996" cy="505122"/>
            <a:chOff x="6147758" y="2571711"/>
            <a:chExt cx="990193" cy="992913"/>
          </a:xfrm>
        </p:grpSpPr>
        <p:sp>
          <p:nvSpPr>
            <p:cNvPr id="41" name="Arrow: Curved Down 40">
              <a:extLst>
                <a:ext uri="{FF2B5EF4-FFF2-40B4-BE49-F238E27FC236}">
                  <a16:creationId xmlns:a16="http://schemas.microsoft.com/office/drawing/2014/main" id="{BF017E73-BBA9-4816-95B8-D2F1B6E63EC0}"/>
                </a:ext>
              </a:extLst>
            </p:cNvPr>
            <p:cNvSpPr/>
            <p:nvPr/>
          </p:nvSpPr>
          <p:spPr>
            <a:xfrm>
              <a:off x="6214924" y="2571711"/>
              <a:ext cx="923027" cy="505122"/>
            </a:xfrm>
            <a:prstGeom prst="curvedDownArrow">
              <a:avLst/>
            </a:prstGeom>
            <a:gradFill>
              <a:gsLst>
                <a:gs pos="0">
                  <a:srgbClr val="00B050"/>
                </a:gs>
                <a:gs pos="100000">
                  <a:srgbClr val="9BBB59"/>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tx1"/>
                </a:solidFill>
              </a:endParaRPr>
            </a:p>
          </p:txBody>
        </p:sp>
        <p:sp>
          <p:nvSpPr>
            <p:cNvPr id="42" name="Arrow: Curved Down 41">
              <a:extLst>
                <a:ext uri="{FF2B5EF4-FFF2-40B4-BE49-F238E27FC236}">
                  <a16:creationId xmlns:a16="http://schemas.microsoft.com/office/drawing/2014/main" id="{8D775DC6-F251-4863-B5FA-07F8973A2462}"/>
                </a:ext>
              </a:extLst>
            </p:cNvPr>
            <p:cNvSpPr/>
            <p:nvPr/>
          </p:nvSpPr>
          <p:spPr>
            <a:xfrm flipH="1" flipV="1">
              <a:off x="6147758" y="3059502"/>
              <a:ext cx="923027" cy="505122"/>
            </a:xfrm>
            <a:prstGeom prst="curvedDownArrow">
              <a:avLst/>
            </a:prstGeom>
            <a:gradFill>
              <a:gsLst>
                <a:gs pos="0">
                  <a:srgbClr val="00B050"/>
                </a:gs>
                <a:gs pos="100000">
                  <a:srgbClr val="9BBB59"/>
                </a:gs>
              </a:gsLs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tx1"/>
                </a:solidFill>
              </a:endParaRPr>
            </a:p>
          </p:txBody>
        </p:sp>
      </p:grpSp>
      <p:sp>
        <p:nvSpPr>
          <p:cNvPr id="43" name="TextBox 42">
            <a:extLst>
              <a:ext uri="{FF2B5EF4-FFF2-40B4-BE49-F238E27FC236}">
                <a16:creationId xmlns:a16="http://schemas.microsoft.com/office/drawing/2014/main" id="{FADA2783-0218-4562-88B4-2ED07BC826B8}"/>
              </a:ext>
            </a:extLst>
          </p:cNvPr>
          <p:cNvSpPr txBox="1"/>
          <p:nvPr/>
        </p:nvSpPr>
        <p:spPr>
          <a:xfrm>
            <a:off x="7128207" y="3021875"/>
            <a:ext cx="1440305" cy="369332"/>
          </a:xfrm>
          <a:prstGeom prst="rect">
            <a:avLst/>
          </a:prstGeom>
          <a:noFill/>
        </p:spPr>
        <p:txBody>
          <a:bodyPr wrap="square" rtlCol="0">
            <a:spAutoFit/>
          </a:bodyPr>
          <a:lstStyle/>
          <a:p>
            <a:r>
              <a:rPr lang="it-IT" dirty="0"/>
              <a:t>23° </a:t>
            </a:r>
            <a:r>
              <a:rPr lang="it-IT" dirty="0" err="1"/>
              <a:t>Apr</a:t>
            </a:r>
            <a:r>
              <a:rPr lang="it-IT" dirty="0"/>
              <a:t> 2021</a:t>
            </a:r>
          </a:p>
        </p:txBody>
      </p:sp>
    </p:spTree>
    <p:extLst>
      <p:ext uri="{BB962C8B-B14F-4D97-AF65-F5344CB8AC3E}">
        <p14:creationId xmlns:p14="http://schemas.microsoft.com/office/powerpoint/2010/main" val="211351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2928A65-A43B-4AC5-878A-D3C50BA4EF1D}"/>
              </a:ext>
            </a:extLst>
          </p:cNvPr>
          <p:cNvSpPr>
            <a:spLocks noGrp="1"/>
          </p:cNvSpPr>
          <p:nvPr>
            <p:ph idx="1"/>
          </p:nvPr>
        </p:nvSpPr>
        <p:spPr/>
        <p:txBody>
          <a:bodyPr/>
          <a:lstStyle/>
          <a:p>
            <a:endParaRPr lang="en-AU"/>
          </a:p>
        </p:txBody>
      </p:sp>
      <p:sp>
        <p:nvSpPr>
          <p:cNvPr id="2" name="Title 1">
            <a:extLst>
              <a:ext uri="{FF2B5EF4-FFF2-40B4-BE49-F238E27FC236}">
                <a16:creationId xmlns:a16="http://schemas.microsoft.com/office/drawing/2014/main" id="{85E5CB8C-BA5B-4DE9-A1E5-5C0AEE13777C}"/>
              </a:ext>
            </a:extLst>
          </p:cNvPr>
          <p:cNvSpPr>
            <a:spLocks noGrp="1"/>
          </p:cNvSpPr>
          <p:nvPr>
            <p:ph type="title"/>
          </p:nvPr>
        </p:nvSpPr>
        <p:spPr/>
        <p:txBody>
          <a:bodyPr/>
          <a:lstStyle/>
          <a:p>
            <a:r>
              <a:rPr lang="it-IT" dirty="0"/>
              <a:t>Main recommendations</a:t>
            </a:r>
          </a:p>
        </p:txBody>
      </p:sp>
      <p:sp>
        <p:nvSpPr>
          <p:cNvPr id="3" name="Rectangle 2">
            <a:extLst>
              <a:ext uri="{FF2B5EF4-FFF2-40B4-BE49-F238E27FC236}">
                <a16:creationId xmlns:a16="http://schemas.microsoft.com/office/drawing/2014/main" id="{0DA25EE6-358D-46ED-9B44-DA777E2E1933}"/>
              </a:ext>
            </a:extLst>
          </p:cNvPr>
          <p:cNvSpPr/>
          <p:nvPr/>
        </p:nvSpPr>
        <p:spPr>
          <a:xfrm>
            <a:off x="193964" y="862825"/>
            <a:ext cx="8478981" cy="5078313"/>
          </a:xfrm>
          <a:prstGeom prst="rect">
            <a:avLst/>
          </a:prstGeom>
        </p:spPr>
        <p:txBody>
          <a:bodyPr wrap="square">
            <a:spAutoFit/>
          </a:bodyPr>
          <a:lstStyle/>
          <a:p>
            <a:r>
              <a:rPr lang="en-US" dirty="0">
                <a:latin typeface="+mj-lt"/>
              </a:rPr>
              <a:t>In case of deviations from the Description of the Action (</a:t>
            </a:r>
            <a:r>
              <a:rPr lang="en-US" dirty="0" err="1">
                <a:latin typeface="+mj-lt"/>
              </a:rPr>
              <a:t>DoA</a:t>
            </a:r>
            <a:r>
              <a:rPr lang="en-US" dirty="0">
                <a:latin typeface="+mj-lt"/>
              </a:rPr>
              <a:t>), especially if </a:t>
            </a:r>
            <a:r>
              <a:rPr lang="en-US" b="1" dirty="0">
                <a:latin typeface="+mj-lt"/>
              </a:rPr>
              <a:t>they involve unforeseen subcontracting, addition/removal of linked third party or a significant deviation in the use of the resources, the consortium should consult the Project Officer in INEA in advance </a:t>
            </a:r>
            <a:r>
              <a:rPr lang="en-US" dirty="0">
                <a:latin typeface="+mj-lt"/>
              </a:rPr>
              <a:t>using the Funding &amp; Tender communication system. This will diminish the risk of rejection of the costs related to the deviation during the assessment of the final periodic report.</a:t>
            </a:r>
          </a:p>
          <a:p>
            <a:r>
              <a:rPr lang="en-US" b="1" dirty="0">
                <a:latin typeface="+mj-lt"/>
              </a:rPr>
              <a:t>Beneficiaries must aim — to the extent possible — for a gender balance at all levels of personnel assigned to the action, including at the supervisory and managerial levels</a:t>
            </a:r>
            <a:r>
              <a:rPr lang="en-US" dirty="0">
                <a:latin typeface="+mj-lt"/>
              </a:rPr>
              <a:t> (Article 33 of the GA). </a:t>
            </a:r>
          </a:p>
          <a:p>
            <a:r>
              <a:rPr lang="en-US" b="1" dirty="0">
                <a:latin typeface="+mj-lt"/>
              </a:rPr>
              <a:t>Beneficiaries should keep appropriate documentation about the steps taken and measures put in place (Article 18 of the GA). If a beneficiary cannot achieve the balanced participation of women and men in its team despite active recruitment efforts, the reasons should be explained (see Articles 20.3 and 20.4). </a:t>
            </a:r>
            <a:r>
              <a:rPr lang="en-US" dirty="0">
                <a:latin typeface="+mj-lt"/>
              </a:rPr>
              <a:t>The Agency will verify compliance with this obligation in the next project review (see Article 22). To this end, the consortium should provide the above mentioned explanations in the next periodic report.</a:t>
            </a:r>
          </a:p>
          <a:p>
            <a:r>
              <a:rPr lang="en-US" dirty="0">
                <a:latin typeface="+mj-lt"/>
              </a:rPr>
              <a:t>Further explanations are also required to justify the fact that no R&amp;D people are working in the project.</a:t>
            </a:r>
            <a:endParaRPr lang="it-IT" dirty="0">
              <a:latin typeface="+mj-lt"/>
            </a:endParaRPr>
          </a:p>
        </p:txBody>
      </p:sp>
    </p:spTree>
    <p:extLst>
      <p:ext uri="{BB962C8B-B14F-4D97-AF65-F5344CB8AC3E}">
        <p14:creationId xmlns:p14="http://schemas.microsoft.com/office/powerpoint/2010/main" val="178698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288521" y="158020"/>
            <a:ext cx="8581043" cy="534194"/>
          </a:xfrm>
        </p:spPr>
        <p:txBody>
          <a:bodyPr>
            <a:normAutofit/>
          </a:bodyPr>
          <a:lstStyle/>
          <a:p>
            <a:r>
              <a:rPr lang="en-US" dirty="0"/>
              <a:t>Technical report part B (summary)</a:t>
            </a:r>
          </a:p>
        </p:txBody>
      </p:sp>
      <p:sp>
        <p:nvSpPr>
          <p:cNvPr id="59" name="AutoShape 12" descr="data:image/png;base64,iVBORw0KGgoAAAANSUhEUgAAAUgAAACaCAMAAAD8SyGRAAABOFBMVEX///8NLYQAGYChqsYAAHn///3//f4LLoINLIX9/v8AHnwAJYT6//8ILYUMK4YAIIOYoMMAFH6Gkr3BzeJWbKe4vtLFzeWIlLlqc6wno34lNogrP4oAKIVKW5bu9Pr///mJm8MiOIRzfaoAJn51iLP///ULL4ERK44AHXsAFnYAH3gAAHD///BVZJz/+f/5//kql4u4wdAmOXQKJ47b5PQAJngKL3xwf6XK1vMAG5Lu+/tLYpFrfLgqQYYADWwJL48AE2oAAGTj6PEAHooVLW8AGWc3R4WKnbyuuNA/T5ZJZbWjrNi0vuInnYYLP3oadXUjhoMVYoXg5OshcoaBkMYkpncarXAkfYVqbYvc3/eBhqM0TpjQ4ei7xc+krM1RYacwR5dNWo1OW51hbpkdWIEnn5BKZ5ILTH1G6Q2oAAAPYklEQVR4nO2dD3ubRraHQfbAIGAwUWzF9khjCcNIsi3FRcKNEoesnfWfu3buJrHbbZumjbV7+/2/wT0DioUw8nbvVZ7I7fyS+AmCgeHlnJlzDqNEUaSkpKSkpKSkpKSkpKSkpKSkpKSkpKSkpKSkpKSkpKSkpKSkpKSkpKSkpKSkpKTy2ln+E2rnC4BcVv+EWpYg5yMJck6SIOckCXJOkiDnJAlyTpIg5yQJck6SIOckCXJOkiDnJAlyTpIg56SvCjIKdF0ltoptLDZ1Hds64SbndGYTYgdRQDixSdJEDQYBpqRIahDB2W+lBzoxkx3wIcacElUvuoCuR4FKua0H01cN4AQ4DmOMxal1OMUCgeQhp9SMx0zgHkT3dB26PBskpcROjrDFJtwVzt/S5wNNyslkk99eBmQLMMUXIRwaEjgx5ZMPbYAOV1ajaCD6KB7HQoHE2MPi6epRclPwqG3OocOUzGwCdkU8XU/sSmxCSz0QMHMiYN7q1APxAIM4EP7AJeBBFD8AsESsR2D1OGvOwJfbKsHUG3ieB6cQdrs4IHWVmk65bDo8uScsbMZToafezCaxYzrwO4zV5EYwpuFx6BXINGnWsm3iQLvbvTQMOSl8XNCImiZ3nOzT1DHnnuO47cb5zS/nv5bdksnjBQIZe7+MRk+ao+ZGAhLGPu+k+QR0TtXUdfOy9RfNgyej5rmX7qbm3sHoSaFGB7UwzjYcNdMdL1483qudHHotWnSJOKwdiD6NbjJPE3rWanx69O1RPdG7ta1Pjc5086/r2oNK2uJx0ukAx61HyXZ/0wmiuKjFSdpgq5XOT6pemd2PlVLGqA6n9x3191dqbpkQOxnyJl5OSivpEfvt9AmIMTh2WlcVQ9EQYgghjTHF6C+dvwwzKL8qSNusKIaCNOWxmUAhejkFqfywYQZFQxjZhLthSKk6dgqJrimosBPIQivlDJ8NBWUP1OCAer+6UYJIQfUywyEur0BTZCmrbrpN4FfnU99CPmPM6vUESqRB++HHjcUDSVOQ6hgkQt9umEUg8f8VJM6DRL2exVC/uuPgQXbiyINUcWy/Oqjv7ho9yxozZNADhfnKJ29i8osJUkGsf+gUtJhYpPr/AwlXYL6GfNS/accxzRyYBxnQ8oGldTVDOHZijvCTMa3bVWp0YsqLCRKeO/ohKgjL8e8Gye4HiRLjUjTDP/rU4hkXvePaEdk8EtgAumL9cHZ2Vqlb4lyGptyYk3aLCbLX62pKJTAjNReiFI+RwKReoK1ODiSoL3RUt6CR1jUMv2ftGiNTnfh2HiSx239j4NTgyf3tzo5bcl23sb1WF6594yy6RaZao17Ap1sUurawrb3aXR1mIsWxRaJmY3OjcV573vx4ZDDf0Jjha0cn4eQKeZB6CAaJLMNHF6+9sY/YTnnvDA66WXjXToSUi7iTc+/CyQbGf2vDodPi1MuGoglIzVCaEPxDYmMeu+3RqsE0rdfTUCUzadwB6TQNpMFBa0mqnhYFVF5yH/eVT5meLTJIZlXo77RI69DO5YiQTGfzo9S1feWgQwLdJjzSsek96TPDgLgGZo2ZIFXnFEGwpKFHnSjSUxsXGb7aaVzcDB6GRcLk+LEzHQQVTzYaQ4eQXE9JpZzTqTFSSUB6yU6RZ+t26eQIaRbS/LP2TJDEXEIGMzT/qhOJok9yDKTxgcoHYSZsWkyQCBkaRHpdjX0sk0DNxNWFrg0scYht29bFjzRbEXWLTHyYunZXaZqYx5QKF6Wh3bo58pml+e8mqc0dkA6AhMHU33fCce1NlDuwKAXF9qLHkQwGpW4aray0cea5z3JtpSHcWY+IqDkIi0vITI+RcCEEY+TkM51Ey/swgBjo6NfbYeDOGPnsFAIdkFbr6KqJA1FsGnc/ey+LCbLe97WulZ7t7DiTdBdPNgIkETVEURLGsfDdfD0itUgBMltaw89OgRliR+czQRKzNgQHgX4On5vhhh5TUljJXFCQexVlt5f8FVlL7oTkbIskkDJTGpqeR0yTZssQs0HqsXMGMTljHxozXZurXiWJnDRWr3bKBMKBwrrzgoI8dyoscW1kIOVR69a+Cieb1LUjSqPXv719//79239+M8hn6oUgSedgqAFIVClPrpB3bWLuwRFgk4gp/eagQ0iQq+kuMsgabYxzPxgs69USttMZp3iyESDtiNPf3l9erl9fX69//5uYsLFXTmTCb/N2jByDhDOq5vnQB5CaslWaEM+BDDg2V0SODTmhplj9xwMHJhyY0x4GyBvqqD9DcmsImEjZLpEgqaPe49pm8Hb9el3o+vL6Moqx/uxgO9HV1VWzVgPfhLMdHMMoCops3qYrVs/vappWb0zC1TtxJMhdshgzWA+Cd8hctweOiXWSSxUWFaQXl0/6is8SksrwtBS+FqZ0z2Sjv3+achQo13+DQGVnaNxqOIRmVs/40WmZJoHMhtSqR5bVQxrT2Ep54u9FINVydQixEyTnjDGwyu0NmJsW6eXXPSAHJi9DksuMZJsZzXTGmW2R9M3l9WeQ4N1vdTVeBmcUEjkk8+EHtOxXzq4e155c7SdlByaujiqROXHUQpCmO/ogjoTHCicBq3yynC9NLSrIIA7V8skPSkqyy+pNV5jAbIukb7+7Xr8luf4GAvLluoZuJYgCWGFS4njf32VGUl1U+j9RfXaunV4Fm53TIwWeK9glE0/l4iRXLl1UkANOX6vl86PdZNuH2ONxS73XIr//7nLs29f/un7qQebhDlOGaTYOlqRZ3bTIDZOwkbCFnR/Ozez7xEKQHgzQpdoZJAqa7yPL0mAC/x83eyuLCrJm2jrBkfNrH8EwuWsomsJetEOszwb5z8vv1i/H9vj9m5Da8c4wnaqEBDbItWHCgBkYCKY9Zaz+qDztpIUgExH3p7MhoNRYEuGiUzde+MIuhD8AkkZ2Z6/OkEgWwcPrjweBPXuyef39+vV3yTD59P1rNYgiuzwajZpXV4+q1erWxwsFAFpdQ7wxsKw0a0L1lZvjfKFuJkjobmvvAqxRDDeiPxBKTVKFRQZpRjruPO+LYFj0HPVuSveEP87rt39/enn59O///cYLeSCKXU7oOE65VTZb7VKk9BjqsXfg4oylwb6iLZVKUS5NuQck5dzc2ftZ0brJU/Drtcw4ucggbR0TUnrSF6+RxW2z/i/te3Jt7jUO3xw2dMpjD7bCONA/p4q6HjeERSLlx73qu7oydm3N+HDg5F5m3OPaosgZUfPqKDFImKn65UWvRyYgbciaxQv7vXpikpAt+sOfNmamiAGHoD1ZUxWphOgBp6IOK1IisZrIPBRJta8cuGX3Zuld2lHhpWcNsarj34Q/6R6sq5hS0jqsCIOGQcI4mJjkIoNUbVH3s0tPepDn+ok3vvsHJCNgTwWuLU6QfCSqaGMwGT6TMhrxWo3/6tfFGgHInNC7WogDsb4tpZkHGQeUT9xfpIY67axB3g0DhXJ2/BBAjhdARnHrAOKOblLwV46sHtMKXfv+S02KFmLL65Se/yxWoIhEe9hc5vQz+ruvYwOT55cqmK8/iOicaX39dteig8RehHlpu866EPqBP7GeiABnWOTvAplaVxy2H/fF2wywdQiBOOfjMuPd6s+GF+dIcvM5xPaGz4aHDwakzW2b2M+ETYoh3hATT/Fk85+BJJh0NpaGzN+FkcKq/oVwM12je2eMLL+4epU7GYlfGsjoQpceDkgx7g0gSWlairBIpZtkfXmLVApBZitd066tposx3fM+GLpInpdekbED36mQh01jxZx6cWEHdKfnQ0DZrW88KJCqGnFnS/FFoqel77qmQTJmHdLcW0SavF6ZCRIiK5iVOpsXTKR9yNpuxUGhRWLnwFD+1jCp2I1pTJNVficw14B399WHAzI1ARL/tWogcctid961AWTDLeUEkXiYW7KSr5DbPHy1YoGVMwRpCikcI1WxQEDpjzoO1sVCfbH43GusJQUMdjZZbPogQIo38nZrxWIZkFOuzayVR1vTOoW8MPg3IGkcE3MFwgD4NdxM304UggRqqzeqY/IQkhundLgmFrMZzHrRuT3XwwAJcXXMS6fIT8uTdyYb5veK1qRlBs7il19RoJP2Ui/x7rWAzgRpWT5TKkujc29ncHjwURTUhCP0vUkfv+4Xln43SJgZAuIuWSgP0kwnG+NzCfhWEHkqjUl1phAkTpY1ty96zNJQ76M7E6R4Vj2IF+rDet1KisHMAIPcMxdkgQB3Kn6yBDZdQw7Dv/MoiWbqNT718lh8/SaIQvxRjPGKhfzT8ZyBPUgyLHGOLpqSBrOqcpj5nk1D0SxIj5qlqecDDwhztcIgBmL1TyZkl/x4hSGYfZT98Quxzra1y0TkrqVlYiamJ+HY7LRMFsQi8WANegiek4K0depUFQsE9xTk30yDwfJXZ5bR6wGi6jg3o94azDRFArzK5qRERjfFGt6u0ixH+U54dLPODDC0tcjWVdJaShfdf36vTQbVIxG5awJhT8x4BhinhurVVhgvSNFCjSr+roL8sUXqatyqji2SBvxOZIhtTz9LhifltD1eFxZVEFNQgRh8/s0kkrS/AWMWRQsv/3xwgNtVUctBysikKgaQYLm+sv8qaR1ys/zrUt1CuwJhWoNDbFfp7zk8znTxq4IM8dbq/urq/kW6YkSnnIxge3X14tz2wrvfgrFx+Net/dWz/f2Rmc7aWN1KGhRof381860De0N8sLr/i8PzJx3YXF8RLX7easc6dl4kB+4/SgdYCHds6rauKn1F1CDT6nq9ctBxIEz1Jhf4qiCJ2l5+Vmq33XFWQYg+aIsYsAVged4H1WRtVKv1suW6xyRKFwxQ82W7nQ8hhcQa5cyzsEMXPnnmHucXU6txoHK71Qa97HA18ALHbS+7r9xSOi6IhUQqjzve+aj68du1o3q/svTjp0ELRoGpb3Z+XdcOdHAsm5DgcwIcxOn3CmGAJHmQuo11iMw5jzEMoGmMqIuD9LtfRYQ7tDG29Wxj2Awi9c5yE5KUbJNvKXKxhBBihwATPR4vgkvmowCeGHcc13V3dnbc0nGIbRxPLzCS39f+z1T4xT4hCXJOkiDnJAlyTpIg5yQJck6SIOckCXJOkiDnJAlyTpIg5yQJck6SIOckCXJOkiDnJAlyTvoSIHeKKtZ/dH2J/z1k6U+pLwCy+B/i+YPrS9x00dvRP76+AEgpKSkpKSkpKSkpKSkpKSkpKSkpKSkpKSkpKSkpKSkpKSkpKSkpKSkpKSkpKamHrv8FexAkrPlvN2oAAAAASUVORK5CYII="/>
          <p:cNvSpPr>
            <a:spLocks noChangeAspect="1" noChangeArrowheads="1"/>
          </p:cNvSpPr>
          <p:nvPr/>
        </p:nvSpPr>
        <p:spPr bwMode="auto">
          <a:xfrm>
            <a:off x="1259681" y="748903"/>
            <a:ext cx="228600" cy="228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US" sz="1350"/>
          </a:p>
        </p:txBody>
      </p:sp>
      <p:sp>
        <p:nvSpPr>
          <p:cNvPr id="2" name="Rectangle 1">
            <a:extLst>
              <a:ext uri="{FF2B5EF4-FFF2-40B4-BE49-F238E27FC236}">
                <a16:creationId xmlns:a16="http://schemas.microsoft.com/office/drawing/2014/main" id="{EE4A9059-88D0-406B-A11E-6762B1E04C05}"/>
              </a:ext>
            </a:extLst>
          </p:cNvPr>
          <p:cNvSpPr/>
          <p:nvPr/>
        </p:nvSpPr>
        <p:spPr>
          <a:xfrm>
            <a:off x="312568" y="1091207"/>
            <a:ext cx="8532948" cy="5355312"/>
          </a:xfrm>
          <a:prstGeom prst="rect">
            <a:avLst/>
          </a:prstGeom>
        </p:spPr>
        <p:txBody>
          <a:bodyPr wrap="square">
            <a:spAutoFit/>
          </a:bodyPr>
          <a:lstStyle/>
          <a:p>
            <a:pPr algn="just"/>
            <a:r>
              <a:rPr lang="it-IT" dirty="0" err="1"/>
              <a:t>Sections</a:t>
            </a:r>
            <a:r>
              <a:rPr lang="it-IT" dirty="0"/>
              <a:t> (Max 50 </a:t>
            </a:r>
            <a:r>
              <a:rPr lang="it-IT" dirty="0" err="1"/>
              <a:t>pages</a:t>
            </a:r>
            <a:r>
              <a:rPr lang="it-IT" dirty="0"/>
              <a:t>):</a:t>
            </a:r>
          </a:p>
          <a:p>
            <a:pPr marL="342900" indent="-342900" algn="just">
              <a:buAutoNum type="arabicPeriod"/>
            </a:pPr>
            <a:r>
              <a:rPr lang="en-GB" dirty="0"/>
              <a:t>Explanation of the work carried out by the beneficiaries and Overview of the progress</a:t>
            </a:r>
          </a:p>
          <a:p>
            <a:pPr marL="800100" lvl="1" indent="-342900" algn="just">
              <a:buFontTx/>
              <a:buAutoNum type="arabicPeriod"/>
            </a:pPr>
            <a:r>
              <a:rPr lang="en-GB" dirty="0"/>
              <a:t>Objectives</a:t>
            </a:r>
            <a:endParaRPr lang="en-AU" dirty="0"/>
          </a:p>
          <a:p>
            <a:pPr marL="800100" lvl="1" indent="-342900" algn="just">
              <a:buAutoNum type="arabicPeriod"/>
            </a:pPr>
            <a:r>
              <a:rPr lang="en-GB" dirty="0"/>
              <a:t>Explanation of the work carried per WP (Goal, Actions, Achievements, issues)</a:t>
            </a:r>
          </a:p>
          <a:p>
            <a:pPr marL="800100" lvl="1" indent="-342900" algn="just">
              <a:buAutoNum type="arabicPeriod"/>
            </a:pPr>
            <a:r>
              <a:rPr lang="en-GB" dirty="0"/>
              <a:t>Impact</a:t>
            </a:r>
          </a:p>
          <a:p>
            <a:pPr marL="0" lvl="1" algn="just"/>
            <a:r>
              <a:rPr lang="en-GB" dirty="0"/>
              <a:t>2. Update of the plan for exploitation and dissemination of result (if applicable)</a:t>
            </a:r>
          </a:p>
          <a:p>
            <a:pPr marL="0" lvl="1" algn="just"/>
            <a:r>
              <a:rPr lang="en-GB" dirty="0"/>
              <a:t>3. Update of the data management plan (if applicable)</a:t>
            </a:r>
            <a:endParaRPr lang="en-AU" dirty="0"/>
          </a:p>
          <a:p>
            <a:pPr marL="0" lvl="1" algn="just"/>
            <a:r>
              <a:rPr lang="en-GB" dirty="0"/>
              <a:t>4. Follow-up of recommendations and comments from previous review (previous slide)</a:t>
            </a:r>
            <a:endParaRPr lang="en-AU" dirty="0"/>
          </a:p>
          <a:p>
            <a:pPr marL="0" lvl="1" algn="just"/>
            <a:r>
              <a:rPr lang="en-GB" dirty="0"/>
              <a:t>5. Deviations from Annex 1 and Annex 2 (if applicable)</a:t>
            </a:r>
            <a:endParaRPr lang="en-AU" dirty="0"/>
          </a:p>
          <a:p>
            <a:pPr marL="800100" lvl="1" indent="-342900" algn="just">
              <a:buFontTx/>
              <a:buAutoNum type="arabicPeriod"/>
            </a:pPr>
            <a:r>
              <a:rPr lang="it-IT" dirty="0" err="1"/>
              <a:t>Tasks</a:t>
            </a:r>
            <a:endParaRPr lang="en-AU" dirty="0"/>
          </a:p>
          <a:p>
            <a:pPr marL="800100" lvl="1" indent="-342900" algn="just">
              <a:buAutoNum type="arabicPeriod"/>
            </a:pPr>
            <a:r>
              <a:rPr lang="en-GB" dirty="0"/>
              <a:t>Use of Resources (PM and other directs costs)</a:t>
            </a:r>
          </a:p>
          <a:p>
            <a:pPr marL="0" lvl="1" algn="just"/>
            <a:r>
              <a:rPr lang="en-GB" dirty="0"/>
              <a:t>6. </a:t>
            </a:r>
            <a:r>
              <a:rPr lang="it-IT" dirty="0"/>
              <a:t>Gender Balance</a:t>
            </a:r>
          </a:p>
          <a:p>
            <a:pPr marL="0" lvl="1" algn="just"/>
            <a:endParaRPr lang="it-IT" dirty="0"/>
          </a:p>
          <a:p>
            <a:pPr marL="0" lvl="1" algn="just"/>
            <a:r>
              <a:rPr lang="it-IT" dirty="0"/>
              <a:t>The technical report </a:t>
            </a:r>
            <a:r>
              <a:rPr lang="it-IT" dirty="0" err="1"/>
              <a:t>shall</a:t>
            </a:r>
            <a:r>
              <a:rPr lang="it-IT" dirty="0"/>
              <a:t> </a:t>
            </a:r>
            <a:r>
              <a:rPr lang="it-IT" dirty="0" err="1"/>
              <a:t>provide</a:t>
            </a:r>
            <a:r>
              <a:rPr lang="it-IT" dirty="0"/>
              <a:t> an </a:t>
            </a:r>
            <a:r>
              <a:rPr lang="it-IT" dirty="0" err="1"/>
              <a:t>overview</a:t>
            </a:r>
            <a:r>
              <a:rPr lang="it-IT" dirty="0"/>
              <a:t> of the </a:t>
            </a:r>
            <a:r>
              <a:rPr lang="it-IT" dirty="0" err="1"/>
              <a:t>activities</a:t>
            </a:r>
            <a:r>
              <a:rPr lang="it-IT" dirty="0"/>
              <a:t> and results</a:t>
            </a:r>
          </a:p>
          <a:p>
            <a:pPr marL="0" lvl="1" algn="just"/>
            <a:r>
              <a:rPr lang="it-IT" dirty="0"/>
              <a:t>Details are </a:t>
            </a:r>
            <a:r>
              <a:rPr lang="it-IT" dirty="0" err="1"/>
              <a:t>not</a:t>
            </a:r>
            <a:r>
              <a:rPr lang="it-IT" dirty="0"/>
              <a:t> </a:t>
            </a:r>
            <a:r>
              <a:rPr lang="it-IT" dirty="0" err="1"/>
              <a:t>requested</a:t>
            </a:r>
            <a:r>
              <a:rPr lang="it-IT" dirty="0"/>
              <a:t> and it can be </a:t>
            </a:r>
            <a:r>
              <a:rPr lang="it-IT" dirty="0" err="1"/>
              <a:t>referred</a:t>
            </a:r>
            <a:r>
              <a:rPr lang="it-IT" dirty="0"/>
              <a:t> to deliverables</a:t>
            </a:r>
          </a:p>
          <a:p>
            <a:r>
              <a:rPr lang="it-IT" dirty="0"/>
              <a:t>Update </a:t>
            </a:r>
            <a:r>
              <a:rPr lang="it-IT" dirty="0" err="1"/>
              <a:t>also</a:t>
            </a:r>
            <a:r>
              <a:rPr lang="it-IT" dirty="0"/>
              <a:t> the risk register (</a:t>
            </a:r>
            <a:r>
              <a:rPr lang="it-IT" dirty="0" err="1"/>
              <a:t>Contact</a:t>
            </a:r>
            <a:r>
              <a:rPr lang="it-IT" dirty="0"/>
              <a:t> Julien for </a:t>
            </a:r>
            <a:r>
              <a:rPr lang="it-IT" dirty="0" err="1"/>
              <a:t>this</a:t>
            </a:r>
            <a:r>
              <a:rPr lang="it-IT" dirty="0"/>
              <a:t>)</a:t>
            </a:r>
            <a:endParaRPr lang="en-AU" dirty="0"/>
          </a:p>
          <a:p>
            <a:pPr marL="800100" lvl="1" indent="-342900" algn="just">
              <a:buAutoNum type="arabicPeriod"/>
            </a:pPr>
            <a:endParaRPr lang="en-GB" b="1" dirty="0"/>
          </a:p>
          <a:p>
            <a:pPr marL="0" lvl="1" algn="just"/>
            <a:endParaRPr lang="en-GB" dirty="0"/>
          </a:p>
          <a:p>
            <a:pPr algn="just"/>
            <a:endParaRPr lang="it-IT"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48499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2E97CC-0CCC-4DAD-B608-16DFF0DF8888}"/>
              </a:ext>
            </a:extLst>
          </p:cNvPr>
          <p:cNvSpPr>
            <a:spLocks noGrp="1"/>
          </p:cNvSpPr>
          <p:nvPr>
            <p:ph idx="1"/>
          </p:nvPr>
        </p:nvSpPr>
        <p:spPr/>
        <p:txBody>
          <a:bodyPr/>
          <a:lstStyle/>
          <a:p>
            <a:r>
              <a:rPr lang="it-IT" dirty="0" err="1"/>
              <a:t>Refer</a:t>
            </a:r>
            <a:r>
              <a:rPr lang="it-IT" dirty="0"/>
              <a:t> to the CONVERGE folder</a:t>
            </a:r>
          </a:p>
          <a:p>
            <a:endParaRPr lang="it-IT" dirty="0"/>
          </a:p>
          <a:p>
            <a:r>
              <a:rPr lang="it-IT" dirty="0">
                <a:hlinkClick r:id="rId2"/>
              </a:rPr>
              <a:t>https://drive.google.com/drive/u/0/folders/18crTbbgww6kyz-3hTkZgBEJw4jXY-c1A</a:t>
            </a:r>
            <a:endParaRPr lang="it-IT" dirty="0"/>
          </a:p>
          <a:p>
            <a:endParaRPr lang="it-IT" dirty="0"/>
          </a:p>
          <a:p>
            <a:r>
              <a:rPr lang="it-IT" dirty="0"/>
              <a:t>Public </a:t>
            </a:r>
            <a:r>
              <a:rPr lang="it-IT" dirty="0" err="1"/>
              <a:t>summary</a:t>
            </a:r>
            <a:r>
              <a:rPr lang="it-IT" dirty="0"/>
              <a:t> (</a:t>
            </a:r>
            <a:r>
              <a:rPr lang="it-IT" dirty="0" err="1"/>
              <a:t>based</a:t>
            </a:r>
            <a:r>
              <a:rPr lang="it-IT" dirty="0"/>
              <a:t> on Technical report)</a:t>
            </a:r>
          </a:p>
          <a:p>
            <a:r>
              <a:rPr lang="it-IT" dirty="0">
                <a:hlinkClick r:id="rId3"/>
              </a:rPr>
              <a:t>https://docs.google.com/document/d/1f5_RPZ0__Y2hXpxzVhmGcvkMWBv3AIq4/edit?rtpof=true</a:t>
            </a:r>
            <a:endParaRPr lang="it-IT" dirty="0"/>
          </a:p>
          <a:p>
            <a:endParaRPr lang="it-IT" dirty="0"/>
          </a:p>
          <a:p>
            <a:r>
              <a:rPr lang="it-IT" dirty="0"/>
              <a:t>Some data </a:t>
            </a:r>
            <a:r>
              <a:rPr lang="it-IT" dirty="0" err="1"/>
              <a:t>requested</a:t>
            </a:r>
            <a:r>
              <a:rPr lang="it-IT" dirty="0"/>
              <a:t> </a:t>
            </a:r>
            <a:r>
              <a:rPr lang="it-IT" dirty="0" err="1"/>
              <a:t>form</a:t>
            </a:r>
            <a:r>
              <a:rPr lang="it-IT" dirty="0"/>
              <a:t> part A</a:t>
            </a:r>
          </a:p>
          <a:p>
            <a:r>
              <a:rPr lang="it-IT" dirty="0"/>
              <a:t>https://docs.google.com/spreadsheets/d/1IdHeBLu2AtJDNHin14wIYyToSzx87zo0ai7eCffyejI/edit?usp=drive_web&amp;ouid=117225366820470835129</a:t>
            </a:r>
          </a:p>
          <a:p>
            <a:endParaRPr lang="en-AU" dirty="0"/>
          </a:p>
        </p:txBody>
      </p:sp>
      <p:sp>
        <p:nvSpPr>
          <p:cNvPr id="3" name="Title 2">
            <a:extLst>
              <a:ext uri="{FF2B5EF4-FFF2-40B4-BE49-F238E27FC236}">
                <a16:creationId xmlns:a16="http://schemas.microsoft.com/office/drawing/2014/main" id="{ED31D7F2-2316-421D-A20C-3FB056555F2D}"/>
              </a:ext>
            </a:extLst>
          </p:cNvPr>
          <p:cNvSpPr>
            <a:spLocks noGrp="1"/>
          </p:cNvSpPr>
          <p:nvPr>
            <p:ph type="title"/>
          </p:nvPr>
        </p:nvSpPr>
        <p:spPr/>
        <p:txBody>
          <a:bodyPr/>
          <a:lstStyle/>
          <a:p>
            <a:r>
              <a:rPr lang="it-IT" dirty="0"/>
              <a:t>Part A input</a:t>
            </a:r>
            <a:endParaRPr lang="en-AU" dirty="0"/>
          </a:p>
        </p:txBody>
      </p:sp>
    </p:spTree>
    <p:extLst>
      <p:ext uri="{BB962C8B-B14F-4D97-AF65-F5344CB8AC3E}">
        <p14:creationId xmlns:p14="http://schemas.microsoft.com/office/powerpoint/2010/main" val="3938616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288521" y="110395"/>
            <a:ext cx="8581043" cy="534194"/>
          </a:xfrm>
        </p:spPr>
        <p:txBody>
          <a:bodyPr/>
          <a:lstStyle/>
          <a:p>
            <a:r>
              <a:rPr lang="en-US" dirty="0"/>
              <a:t>Acknowledgments</a:t>
            </a:r>
          </a:p>
        </p:txBody>
      </p:sp>
      <p:sp>
        <p:nvSpPr>
          <p:cNvPr id="59" name="AutoShape 12" descr="data:image/png;base64,iVBORw0KGgoAAAANSUhEUgAAAUgAAACaCAMAAAD8SyGRAAABOFBMVEX///8NLYQAGYChqsYAAHn///3//f4LLoINLIX9/v8AHnwAJYT6//8ILYUMK4YAIIOYoMMAFH6Gkr3BzeJWbKe4vtLFzeWIlLlqc6wno34lNogrP4oAKIVKW5bu9Pr///mJm8MiOIRzfaoAJn51iLP///ULL4ERK44AHXsAFnYAH3gAAHD///BVZJz/+f/5//kql4u4wdAmOXQKJ47b5PQAJngKL3xwf6XK1vMAG5Lu+/tLYpFrfLgqQYYADWwJL48AE2oAAGTj6PEAHooVLW8AGWc3R4WKnbyuuNA/T5ZJZbWjrNi0vuInnYYLP3oadXUjhoMVYoXg5OshcoaBkMYkpncarXAkfYVqbYvc3/eBhqM0TpjQ4ei7xc+krM1RYacwR5dNWo1OW51hbpkdWIEnn5BKZ5ILTH1G6Q2oAAAPYklEQVR4nO2dD3ubRraHQfbAIGAwUWzF9khjCcNIsi3FRcKNEoesnfWfu3buJrHbbZumjbV7+/2/wT0DioUw8nbvVZ7I7fyS+AmCgeHlnJlzDqNEUaSkpKSkpKSkpKSkpKSkpKSkpKSkpKSkpKSkpKSkpKSkpKSkpKSkpKSkpKSkpKTy2ln+E2rnC4BcVv+EWpYg5yMJck6SIOckCXJOkiDnJAlyTpIg5yQJck6SIOckCXJOkiDnJAlyTpIg56SvCjIKdF0ltoptLDZ1Hds64SbndGYTYgdRQDixSdJEDQYBpqRIahDB2W+lBzoxkx3wIcacElUvuoCuR4FKua0H01cN4AQ4DmOMxal1OMUCgeQhp9SMx0zgHkT3dB26PBskpcROjrDFJtwVzt/S5wNNyslkk99eBmQLMMUXIRwaEjgx5ZMPbYAOV1ajaCD6KB7HQoHE2MPi6epRclPwqG3OocOUzGwCdkU8XU/sSmxCSz0QMHMiYN7q1APxAIM4EP7AJeBBFD8AsESsR2D1OGvOwJfbKsHUG3ieB6cQdrs4IHWVmk65bDo8uScsbMZToafezCaxYzrwO4zV5EYwpuFx6BXINGnWsm3iQLvbvTQMOSl8XNCImiZ3nOzT1DHnnuO47cb5zS/nv5bdksnjBQIZe7+MRk+ao+ZGAhLGPu+k+QR0TtXUdfOy9RfNgyej5rmX7qbm3sHoSaFGB7UwzjYcNdMdL1483qudHHotWnSJOKwdiD6NbjJPE3rWanx69O1RPdG7ta1Pjc5086/r2oNK2uJx0ukAx61HyXZ/0wmiuKjFSdpgq5XOT6pemd2PlVLGqA6n9x3191dqbpkQOxnyJl5OSivpEfvt9AmIMTh2WlcVQ9EQYgghjTHF6C+dvwwzKL8qSNusKIaCNOWxmUAhejkFqfywYQZFQxjZhLthSKk6dgqJrimosBPIQivlDJ8NBWUP1OCAer+6UYJIQfUywyEur0BTZCmrbrpN4FfnU99CPmPM6vUESqRB++HHjcUDSVOQ6hgkQt9umEUg8f8VJM6DRL2exVC/uuPgQXbiyINUcWy/Oqjv7ho9yxozZNADhfnKJ29i8osJUkGsf+gUtJhYpPr/AwlXYL6GfNS/accxzRyYBxnQ8oGldTVDOHZijvCTMa3bVWp0YsqLCRKeO/ohKgjL8e8Gye4HiRLjUjTDP/rU4hkXvePaEdk8EtgAumL9cHZ2Vqlb4lyGptyYk3aLCbLX62pKJTAjNReiFI+RwKReoK1ODiSoL3RUt6CR1jUMv2ftGiNTnfh2HiSx239j4NTgyf3tzo5bcl23sb1WF6594yy6RaZao17Ap1sUurawrb3aXR1mIsWxRaJmY3OjcV573vx4ZDDf0Jjha0cn4eQKeZB6CAaJLMNHF6+9sY/YTnnvDA66WXjXToSUi7iTc+/CyQbGf2vDodPi1MuGoglIzVCaEPxDYmMeu+3RqsE0rdfTUCUzadwB6TQNpMFBa0mqnhYFVF5yH/eVT5meLTJIZlXo77RI69DO5YiQTGfzo9S1feWgQwLdJjzSsek96TPDgLgGZo2ZIFXnFEGwpKFHnSjSUxsXGb7aaVzcDB6GRcLk+LEzHQQVTzYaQ4eQXE9JpZzTqTFSSUB6yU6RZ+t26eQIaRbS/LP2TJDEXEIGMzT/qhOJok9yDKTxgcoHYSZsWkyQCBkaRHpdjX0sk0DNxNWFrg0scYht29bFjzRbEXWLTHyYunZXaZqYx5QKF6Wh3bo58pml+e8mqc0dkA6AhMHU33fCce1NlDuwKAXF9qLHkQwGpW4aray0cea5z3JtpSHcWY+IqDkIi0vITI+RcCEEY+TkM51Ey/swgBjo6NfbYeDOGPnsFAIdkFbr6KqJA1FsGnc/ey+LCbLe97WulZ7t7DiTdBdPNgIkETVEURLGsfDdfD0itUgBMltaw89OgRliR+czQRKzNgQHgX4On5vhhh5TUljJXFCQexVlt5f8FVlL7oTkbIskkDJTGpqeR0yTZssQs0HqsXMGMTljHxozXZurXiWJnDRWr3bKBMKBwrrzgoI8dyoscW1kIOVR69a+Cieb1LUjSqPXv719//79239+M8hn6oUgSedgqAFIVClPrpB3bWLuwRFgk4gp/eagQ0iQq+kuMsgabYxzPxgs69USttMZp3iyESDtiNPf3l9erl9fX69//5uYsLFXTmTCb/N2jByDhDOq5vnQB5CaslWaEM+BDDg2V0SODTmhplj9xwMHJhyY0x4GyBvqqD9DcmsImEjZLpEgqaPe49pm8Hb9el3o+vL6Moqx/uxgO9HV1VWzVgPfhLMdHMMoCops3qYrVs/vappWb0zC1TtxJMhdshgzWA+Cd8hctweOiXWSSxUWFaQXl0/6is8SksrwtBS+FqZ0z2Sjv3+achQo13+DQGVnaNxqOIRmVs/40WmZJoHMhtSqR5bVQxrT2Ep54u9FINVydQixEyTnjDGwyu0NmJsW6eXXPSAHJi9DksuMZJsZzXTGmW2R9M3l9WeQ4N1vdTVeBmcUEjkk8+EHtOxXzq4e155c7SdlByaujiqROXHUQpCmO/ogjoTHCicBq3yynC9NLSrIIA7V8skPSkqyy+pNV5jAbIukb7+7Xr8luf4GAvLluoZuJYgCWGFS4njf32VGUl1U+j9RfXaunV4Fm53TIwWeK9glE0/l4iRXLl1UkANOX6vl86PdZNuH2ONxS73XIr//7nLs29f/un7qQebhDlOGaTYOlqRZ3bTIDZOwkbCFnR/Ozez7xEKQHgzQpdoZJAqa7yPL0mAC/x83eyuLCrJm2jrBkfNrH8EwuWsomsJetEOszwb5z8vv1i/H9vj9m5Da8c4wnaqEBDbItWHCgBkYCKY9Zaz+qDztpIUgExH3p7MhoNRYEuGiUzde+MIuhD8AkkZ2Z6/OkEgWwcPrjweBPXuyef39+vV3yTD59P1rNYgiuzwajZpXV4+q1erWxwsFAFpdQ7wxsKw0a0L1lZvjfKFuJkjobmvvAqxRDDeiPxBKTVKFRQZpRjruPO+LYFj0HPVuSveEP87rt39/enn59O///cYLeSCKXU7oOE65VTZb7VKk9BjqsXfg4oylwb6iLZVKUS5NuQck5dzc2ftZ0brJU/Drtcw4ucggbR0TUnrSF6+RxW2z/i/te3Jt7jUO3xw2dMpjD7bCONA/p4q6HjeERSLlx73qu7oydm3N+HDg5F5m3OPaosgZUfPqKDFImKn65UWvRyYgbciaxQv7vXpikpAt+sOfNmamiAGHoD1ZUxWphOgBp6IOK1IisZrIPBRJta8cuGX3Zuld2lHhpWcNsarj34Q/6R6sq5hS0jqsCIOGQcI4mJjkIoNUbVH3s0tPepDn+ok3vvsHJCNgTwWuLU6QfCSqaGMwGT6TMhrxWo3/6tfFGgHInNC7WogDsb4tpZkHGQeUT9xfpIY67axB3g0DhXJ2/BBAjhdARnHrAOKOblLwV46sHtMKXfv+S02KFmLL65Se/yxWoIhEe9hc5vQz+ruvYwOT55cqmK8/iOicaX39dteig8RehHlpu866EPqBP7GeiABnWOTvAplaVxy2H/fF2wywdQiBOOfjMuPd6s+GF+dIcvM5xPaGz4aHDwakzW2b2M+ETYoh3hATT/Fk85+BJJh0NpaGzN+FkcKq/oVwM12je2eMLL+4epU7GYlfGsjoQpceDkgx7g0gSWlairBIpZtkfXmLVApBZitd066tposx3fM+GLpInpdekbED36mQh01jxZx6cWEHdKfnQ0DZrW88KJCqGnFnS/FFoqel77qmQTJmHdLcW0SavF6ZCRIiK5iVOpsXTKR9yNpuxUGhRWLnwFD+1jCp2I1pTJNVficw14B399WHAzI1ARL/tWogcctid961AWTDLeUEkXiYW7KSr5DbPHy1YoGVMwRpCikcI1WxQEDpjzoO1sVCfbH43GusJQUMdjZZbPogQIo38nZrxWIZkFOuzayVR1vTOoW8MPg3IGkcE3MFwgD4NdxM304UggRqqzeqY/IQkhundLgmFrMZzHrRuT3XwwAJcXXMS6fIT8uTdyYb5veK1qRlBs7il19RoJP2Ui/x7rWAzgRpWT5TKkujc29ncHjwURTUhCP0vUkfv+4Xln43SJgZAuIuWSgP0kwnG+NzCfhWEHkqjUl1phAkTpY1ty96zNJQ76M7E6R4Vj2IF+rDet1KisHMAIPcMxdkgQB3Kn6yBDZdQw7Dv/MoiWbqNT718lh8/SaIQvxRjPGKhfzT8ZyBPUgyLHGOLpqSBrOqcpj5nk1D0SxIj5qlqecDDwhztcIgBmL1TyZkl/x4hSGYfZT98Quxzra1y0TkrqVlYiamJ+HY7LRMFsQi8WANegiek4K0depUFQsE9xTk30yDwfJXZ5bR6wGi6jg3o94azDRFArzK5qRERjfFGt6u0ixH+U54dLPODDC0tcjWVdJaShfdf36vTQbVIxG5awJhT8x4BhinhurVVhgvSNFCjSr+roL8sUXqatyqji2SBvxOZIhtTz9LhifltD1eFxZVEFNQgRh8/s0kkrS/AWMWRQsv/3xwgNtVUctBysikKgaQYLm+sv8qaR1ys/zrUt1CuwJhWoNDbFfp7zk8znTxq4IM8dbq/urq/kW6YkSnnIxge3X14tz2wrvfgrFx+Net/dWz/f2Rmc7aWN1KGhRof381860De0N8sLr/i8PzJx3YXF8RLX7easc6dl4kB+4/SgdYCHds6rauKn1F1CDT6nq9ctBxIEz1Jhf4qiCJ2l5+Vmq33XFWQYg+aIsYsAVged4H1WRtVKv1suW6xyRKFwxQ82W7nQ8hhcQa5cyzsEMXPnnmHucXU6txoHK71Qa97HA18ALHbS+7r9xSOi6IhUQqjzve+aj68du1o3q/svTjp0ELRoGpb3Z+XdcOdHAsm5DgcwIcxOn3CmGAJHmQuo11iMw5jzEMoGmMqIuD9LtfRYQ7tDG29Wxj2Awi9c5yE5KUbJNvKXKxhBBihwATPR4vgkvmowCeGHcc13V3dnbc0nGIbRxPLzCS39f+z1T4xT4hCXJOkiDnJAlyTpIg5yQJck6SIOckCXJOkiDnJAlyTpIg5yQJck6SIOckCXJOkiDnJAlyTvoSIHeKKtZ/dH2J/z1k6U+pLwCy+B/i+YPrS9x00dvRP76+AEgpKSkpKSkpKSkpKSkpKSkpKSkpKSkpKSkpKSkpKSkpKSkpKSkpKSkpKSkpKamHrv8FexAkrPlvN2o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2" descr="Risultato immagine per Paul Cobden ECN">
            <a:extLst>
              <a:ext uri="{FF2B5EF4-FFF2-40B4-BE49-F238E27FC236}">
                <a16:creationId xmlns:a16="http://schemas.microsoft.com/office/drawing/2014/main" id="{89C06269-A209-4608-87EC-C9AAF209A442}"/>
              </a:ext>
            </a:extLst>
          </p:cNvPr>
          <p:cNvSpPr>
            <a:spLocks noChangeAspect="1" noChangeArrowheads="1"/>
          </p:cNvSpPr>
          <p:nvPr/>
        </p:nvSpPr>
        <p:spPr bwMode="auto">
          <a:xfrm>
            <a:off x="3943350" y="2624138"/>
            <a:ext cx="1257300" cy="16097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7" name="Rectangle 6">
            <a:extLst>
              <a:ext uri="{FF2B5EF4-FFF2-40B4-BE49-F238E27FC236}">
                <a16:creationId xmlns:a16="http://schemas.microsoft.com/office/drawing/2014/main" id="{F83518E2-7388-451F-AAF2-7FD8576DC484}"/>
              </a:ext>
            </a:extLst>
          </p:cNvPr>
          <p:cNvSpPr/>
          <p:nvPr/>
        </p:nvSpPr>
        <p:spPr>
          <a:xfrm>
            <a:off x="642774" y="3958152"/>
            <a:ext cx="7872536" cy="1200329"/>
          </a:xfrm>
          <a:prstGeom prst="rect">
            <a:avLst/>
          </a:prstGeom>
        </p:spPr>
        <p:txBody>
          <a:bodyPr wrap="square">
            <a:spAutoFit/>
          </a:bodyPr>
          <a:lstStyle/>
          <a:p>
            <a:pPr algn="ctr"/>
            <a:r>
              <a:rPr lang="en-AU" sz="2400" dirty="0">
                <a:latin typeface="Calibri" panose="020F0502020204030204" pitchFamily="34" charset="0"/>
                <a:ea typeface="Calibri" panose="020F0502020204030204" pitchFamily="34" charset="0"/>
                <a:cs typeface="Times New Roman" panose="02020603050405020304" pitchFamily="18" charset="0"/>
              </a:rPr>
              <a:t>The CONVERGE project has received funding from the European Union’s Horizon 2020 research and innovation programme under grant agreement N° 818135</a:t>
            </a:r>
            <a:endParaRPr lang="it-IT" sz="2400" dirty="0"/>
          </a:p>
        </p:txBody>
      </p:sp>
      <p:grpSp>
        <p:nvGrpSpPr>
          <p:cNvPr id="9" name="Group 8">
            <a:extLst>
              <a:ext uri="{FF2B5EF4-FFF2-40B4-BE49-F238E27FC236}">
                <a16:creationId xmlns:a16="http://schemas.microsoft.com/office/drawing/2014/main" id="{F1ECAB24-2E77-4003-B4DC-06C75F8CA904}"/>
              </a:ext>
            </a:extLst>
          </p:cNvPr>
          <p:cNvGrpSpPr/>
          <p:nvPr/>
        </p:nvGrpSpPr>
        <p:grpSpPr>
          <a:xfrm>
            <a:off x="990222" y="2342514"/>
            <a:ext cx="3233001" cy="954108"/>
            <a:chOff x="384695" y="1032211"/>
            <a:chExt cx="3233001" cy="954108"/>
          </a:xfrm>
        </p:grpSpPr>
        <p:grpSp>
          <p:nvGrpSpPr>
            <p:cNvPr id="10" name="Group 9">
              <a:extLst>
                <a:ext uri="{FF2B5EF4-FFF2-40B4-BE49-F238E27FC236}">
                  <a16:creationId xmlns:a16="http://schemas.microsoft.com/office/drawing/2014/main" id="{E13DE7EE-CA43-4FA0-AFA2-1D77DB151BB9}"/>
                </a:ext>
              </a:extLst>
            </p:cNvPr>
            <p:cNvGrpSpPr/>
            <p:nvPr/>
          </p:nvGrpSpPr>
          <p:grpSpPr>
            <a:xfrm>
              <a:off x="384695" y="1032211"/>
              <a:ext cx="3233001" cy="923330"/>
              <a:chOff x="4500760" y="2981513"/>
              <a:chExt cx="3233001" cy="923330"/>
            </a:xfrm>
          </p:grpSpPr>
          <p:grpSp>
            <p:nvGrpSpPr>
              <p:cNvPr id="12" name="Group 11">
                <a:extLst>
                  <a:ext uri="{FF2B5EF4-FFF2-40B4-BE49-F238E27FC236}">
                    <a16:creationId xmlns:a16="http://schemas.microsoft.com/office/drawing/2014/main" id="{60B15848-2AC2-49F1-BD77-387DF58B5EEA}"/>
                  </a:ext>
                </a:extLst>
              </p:cNvPr>
              <p:cNvGrpSpPr/>
              <p:nvPr/>
            </p:nvGrpSpPr>
            <p:grpSpPr>
              <a:xfrm rot="3039371">
                <a:off x="4846052" y="3210958"/>
                <a:ext cx="511445" cy="469462"/>
                <a:chOff x="5684874" y="1594884"/>
                <a:chExt cx="793901" cy="744279"/>
              </a:xfrm>
            </p:grpSpPr>
            <p:sp>
              <p:nvSpPr>
                <p:cNvPr id="14" name="Oval 13">
                  <a:extLst>
                    <a:ext uri="{FF2B5EF4-FFF2-40B4-BE49-F238E27FC236}">
                      <a16:creationId xmlns:a16="http://schemas.microsoft.com/office/drawing/2014/main" id="{E94AB00E-9C59-4027-9489-CC8B01BAD762}"/>
                    </a:ext>
                  </a:extLst>
                </p:cNvPr>
                <p:cNvSpPr/>
                <p:nvPr/>
              </p:nvSpPr>
              <p:spPr>
                <a:xfrm>
                  <a:off x="5713229" y="1594884"/>
                  <a:ext cx="737190" cy="737190"/>
                </a:xfrm>
                <a:prstGeom prst="ellipse">
                  <a:avLst/>
                </a:prstGeom>
                <a:solidFill>
                  <a:srgbClr val="00B050">
                    <a:alpha val="23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5" name="Arc 14">
                  <a:extLst>
                    <a:ext uri="{FF2B5EF4-FFF2-40B4-BE49-F238E27FC236}">
                      <a16:creationId xmlns:a16="http://schemas.microsoft.com/office/drawing/2014/main" id="{5A3AC829-B615-409C-A185-62CA70914772}"/>
                    </a:ext>
                  </a:extLst>
                </p:cNvPr>
                <p:cNvSpPr/>
                <p:nvPr/>
              </p:nvSpPr>
              <p:spPr>
                <a:xfrm>
                  <a:off x="5684874" y="1594884"/>
                  <a:ext cx="765546" cy="744279"/>
                </a:xfrm>
                <a:prstGeom prst="arc">
                  <a:avLst>
                    <a:gd name="adj1" fmla="val 15055849"/>
                    <a:gd name="adj2" fmla="val 2681157"/>
                  </a:avLst>
                </a:prstGeom>
                <a:ln w="50800">
                  <a:solidFill>
                    <a:srgbClr val="00B050"/>
                  </a:solidFill>
                  <a:tailEnd type="stealt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sp>
              <p:nvSpPr>
                <p:cNvPr id="16" name="Arc 15">
                  <a:extLst>
                    <a:ext uri="{FF2B5EF4-FFF2-40B4-BE49-F238E27FC236}">
                      <a16:creationId xmlns:a16="http://schemas.microsoft.com/office/drawing/2014/main" id="{DEEE7581-D090-4B2C-B6F0-A1265DBC6BB8}"/>
                    </a:ext>
                  </a:extLst>
                </p:cNvPr>
                <p:cNvSpPr/>
                <p:nvPr/>
              </p:nvSpPr>
              <p:spPr>
                <a:xfrm>
                  <a:off x="5713229" y="1594884"/>
                  <a:ext cx="765546" cy="744279"/>
                </a:xfrm>
                <a:prstGeom prst="arc">
                  <a:avLst>
                    <a:gd name="adj1" fmla="val 3660882"/>
                    <a:gd name="adj2" fmla="val 14243138"/>
                  </a:avLst>
                </a:prstGeom>
                <a:ln w="50800">
                  <a:solidFill>
                    <a:srgbClr val="00B050"/>
                  </a:solidFill>
                  <a:headEnd type="none"/>
                  <a:tailEnd type="stealt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GB"/>
                </a:p>
              </p:txBody>
            </p:sp>
          </p:grpSp>
          <p:sp>
            <p:nvSpPr>
              <p:cNvPr id="13" name="Rectangle 12">
                <a:extLst>
                  <a:ext uri="{FF2B5EF4-FFF2-40B4-BE49-F238E27FC236}">
                    <a16:creationId xmlns:a16="http://schemas.microsoft.com/office/drawing/2014/main" id="{F44DDB06-3673-4DF1-8BBD-9CE923D26952}"/>
                  </a:ext>
                </a:extLst>
              </p:cNvPr>
              <p:cNvSpPr/>
              <p:nvPr/>
            </p:nvSpPr>
            <p:spPr>
              <a:xfrm>
                <a:off x="4500760" y="2981513"/>
                <a:ext cx="3233001" cy="923330"/>
              </a:xfrm>
              <a:prstGeom prst="rect">
                <a:avLst/>
              </a:prstGeom>
              <a:noFill/>
            </p:spPr>
            <p:txBody>
              <a:bodyPr wrap="none" lIns="91440" tIns="45720" rIns="91440" bIns="45720">
                <a:spAutoFit/>
              </a:bodyPr>
              <a:lstStyle/>
              <a:p>
                <a:pPr algn="ctr"/>
                <a:r>
                  <a:rPr lang="en-US" sz="54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C  NVERGE</a:t>
                </a:r>
              </a:p>
            </p:txBody>
          </p:sp>
        </p:grpSp>
        <p:sp>
          <p:nvSpPr>
            <p:cNvPr id="11" name="TextBox 10">
              <a:extLst>
                <a:ext uri="{FF2B5EF4-FFF2-40B4-BE49-F238E27FC236}">
                  <a16:creationId xmlns:a16="http://schemas.microsoft.com/office/drawing/2014/main" id="{F0AAD924-A064-4E70-916E-7183A8F949BD}"/>
                </a:ext>
              </a:extLst>
            </p:cNvPr>
            <p:cNvSpPr txBox="1"/>
            <p:nvPr/>
          </p:nvSpPr>
          <p:spPr>
            <a:xfrm>
              <a:off x="446635" y="1770875"/>
              <a:ext cx="2364750" cy="215444"/>
            </a:xfrm>
            <a:prstGeom prst="rect">
              <a:avLst/>
            </a:prstGeom>
            <a:noFill/>
          </p:spPr>
          <p:txBody>
            <a:bodyPr wrap="none" rtlCol="0">
              <a:spAutoFit/>
            </a:bodyPr>
            <a:lstStyle/>
            <a:p>
              <a:r>
                <a:rPr lang="en-IE" sz="800" b="1" dirty="0" err="1">
                  <a:solidFill>
                    <a:srgbClr val="00B050"/>
                  </a:solidFill>
                </a:rPr>
                <a:t>CarbON</a:t>
              </a:r>
              <a:r>
                <a:rPr lang="en-IE" sz="800" b="1" dirty="0">
                  <a:solidFill>
                    <a:srgbClr val="00B050"/>
                  </a:solidFill>
                </a:rPr>
                <a:t> Valorisation in Energy-efficient Green fuels</a:t>
              </a:r>
              <a:endParaRPr lang="en-GB" sz="800" b="1" dirty="0">
                <a:solidFill>
                  <a:srgbClr val="00B050"/>
                </a:solidFill>
              </a:endParaRPr>
            </a:p>
          </p:txBody>
        </p:sp>
      </p:grpSp>
      <p:pic>
        <p:nvPicPr>
          <p:cNvPr id="2" name="Picture 1">
            <a:extLst>
              <a:ext uri="{FF2B5EF4-FFF2-40B4-BE49-F238E27FC236}">
                <a16:creationId xmlns:a16="http://schemas.microsoft.com/office/drawing/2014/main" id="{97279F58-D73A-40B5-97D8-A2136F9BE417}"/>
              </a:ext>
            </a:extLst>
          </p:cNvPr>
          <p:cNvPicPr>
            <a:picLocks noChangeAspect="1"/>
          </p:cNvPicPr>
          <p:nvPr/>
        </p:nvPicPr>
        <p:blipFill>
          <a:blip r:embed="rId2"/>
          <a:stretch>
            <a:fillRect/>
          </a:stretch>
        </p:blipFill>
        <p:spPr>
          <a:xfrm>
            <a:off x="5235465" y="1978603"/>
            <a:ext cx="2364750" cy="1609355"/>
          </a:xfrm>
          <a:prstGeom prst="rect">
            <a:avLst/>
          </a:prstGeom>
        </p:spPr>
      </p:pic>
    </p:spTree>
    <p:extLst>
      <p:ext uri="{BB962C8B-B14F-4D97-AF65-F5344CB8AC3E}">
        <p14:creationId xmlns:p14="http://schemas.microsoft.com/office/powerpoint/2010/main" val="1002706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288521" y="110395"/>
            <a:ext cx="8581043" cy="534194"/>
          </a:xfrm>
        </p:spPr>
        <p:txBody>
          <a:bodyPr/>
          <a:lstStyle/>
          <a:p>
            <a:r>
              <a:rPr lang="en-US" dirty="0"/>
              <a:t>Agenda</a:t>
            </a:r>
          </a:p>
        </p:txBody>
      </p:sp>
      <p:sp>
        <p:nvSpPr>
          <p:cNvPr id="59" name="AutoShape 12" descr="data:image/png;base64,iVBORw0KGgoAAAANSUhEUgAAAUgAAACaCAMAAAD8SyGRAAABOFBMVEX///8NLYQAGYChqsYAAHn///3//f4LLoINLIX9/v8AHnwAJYT6//8ILYUMK4YAIIOYoMMAFH6Gkr3BzeJWbKe4vtLFzeWIlLlqc6wno34lNogrP4oAKIVKW5bu9Pr///mJm8MiOIRzfaoAJn51iLP///ULL4ERK44AHXsAFnYAH3gAAHD///BVZJz/+f/5//kql4u4wdAmOXQKJ47b5PQAJngKL3xwf6XK1vMAG5Lu+/tLYpFrfLgqQYYADWwJL48AE2oAAGTj6PEAHooVLW8AGWc3R4WKnbyuuNA/T5ZJZbWjrNi0vuInnYYLP3oadXUjhoMVYoXg5OshcoaBkMYkpncarXAkfYVqbYvc3/eBhqM0TpjQ4ei7xc+krM1RYacwR5dNWo1OW51hbpkdWIEnn5BKZ5ILTH1G6Q2oAAAPYklEQVR4nO2dD3ubRraHQfbAIGAwUWzF9khjCcNIsi3FRcKNEoesnfWfu3buJrHbbZumjbV7+/2/wT0DioUw8nbvVZ7I7fyS+AmCgeHlnJlzDqNEUaSkpKSkpKSkpKSkpKSkpKSkpKSkpKSkpKSkpKSkpKSkpKSkpKSkpKSkpKSkpKTy2ln+E2rnC4BcVv+EWpYg5yMJck6SIOckCXJOkiDnJAlyTpIg5yQJck6SIOckCXJOkiDnJAlyTpIg56SvCjIKdF0ltoptLDZ1Hds64SbndGYTYgdRQDixSdJEDQYBpqRIahDB2W+lBzoxkx3wIcacElUvuoCuR4FKua0H01cN4AQ4DmOMxal1OMUCgeQhp9SMx0zgHkT3dB26PBskpcROjrDFJtwVzt/S5wNNyslkk99eBmQLMMUXIRwaEjgx5ZMPbYAOV1ajaCD6KB7HQoHE2MPi6epRclPwqG3OocOUzGwCdkU8XU/sSmxCSz0QMHMiYN7q1APxAIM4EP7AJeBBFD8AsESsR2D1OGvOwJfbKsHUG3ieB6cQdrs4IHWVmk65bDo8uScsbMZToafezCaxYzrwO4zV5EYwpuFx6BXINGnWsm3iQLvbvTQMOSl8XNCImiZ3nOzT1DHnnuO47cb5zS/nv5bdksnjBQIZe7+MRk+ao+ZGAhLGPu+k+QR0TtXUdfOy9RfNgyej5rmX7qbm3sHoSaFGB7UwzjYcNdMdL1483qudHHotWnSJOKwdiD6NbjJPE3rWanx69O1RPdG7ta1Pjc5086/r2oNK2uJx0ukAx61HyXZ/0wmiuKjFSdpgq5XOT6pemd2PlVLGqA6n9x3191dqbpkQOxnyJl5OSivpEfvt9AmIMTh2WlcVQ9EQYgghjTHF6C+dvwwzKL8qSNusKIaCNOWxmUAhejkFqfywYQZFQxjZhLthSKk6dgqJrimosBPIQivlDJ8NBWUP1OCAer+6UYJIQfUywyEur0BTZCmrbrpN4FfnU99CPmPM6vUESqRB++HHjcUDSVOQ6hgkQt9umEUg8f8VJM6DRL2exVC/uuPgQXbiyINUcWy/Oqjv7ho9yxozZNADhfnKJ29i8osJUkGsf+gUtJhYpPr/AwlXYL6GfNS/accxzRyYBxnQ8oGldTVDOHZijvCTMa3bVWp0YsqLCRKeO/ohKgjL8e8Gye4HiRLjUjTDP/rU4hkXvePaEdk8EtgAumL9cHZ2Vqlb4lyGptyYk3aLCbLX62pKJTAjNReiFI+RwKReoK1ODiSoL3RUt6CR1jUMv2ftGiNTnfh2HiSx239j4NTgyf3tzo5bcl23sb1WF6594yy6RaZao17Ap1sUurawrb3aXR1mIsWxRaJmY3OjcV573vx4ZDDf0Jjha0cn4eQKeZB6CAaJLMNHF6+9sY/YTnnvDA66WXjXToSUi7iTc+/CyQbGf2vDodPi1MuGoglIzVCaEPxDYmMeu+3RqsE0rdfTUCUzadwB6TQNpMFBa0mqnhYFVF5yH/eVT5meLTJIZlXo77RI69DO5YiQTGfzo9S1feWgQwLdJjzSsek96TPDgLgGZo2ZIFXnFEGwpKFHnSjSUxsXGb7aaVzcDB6GRcLk+LEzHQQVTzYaQ4eQXE9JpZzTqTFSSUB6yU6RZ+t26eQIaRbS/LP2TJDEXEIGMzT/qhOJok9yDKTxgcoHYSZsWkyQCBkaRHpdjX0sk0DNxNWFrg0scYht29bFjzRbEXWLTHyYunZXaZqYx5QKF6Wh3bo58pml+e8mqc0dkA6AhMHU33fCce1NlDuwKAXF9qLHkQwGpW4aray0cea5z3JtpSHcWY+IqDkIi0vITI+RcCEEY+TkM51Ey/swgBjo6NfbYeDOGPnsFAIdkFbr6KqJA1FsGnc/ey+LCbLe97WulZ7t7DiTdBdPNgIkETVEURLGsfDdfD0itUgBMltaw89OgRliR+czQRKzNgQHgX4On5vhhh5TUljJXFCQexVlt5f8FVlL7oTkbIskkDJTGpqeR0yTZssQs0HqsXMGMTljHxozXZurXiWJnDRWr3bKBMKBwrrzgoI8dyoscW1kIOVR69a+Cieb1LUjSqPXv719//79239+M8hn6oUgSedgqAFIVClPrpB3bWLuwRFgk4gp/eagQ0iQq+kuMsgabYxzPxgs69USttMZp3iyESDtiNPf3l9erl9fX69//5uYsLFXTmTCb/N2jByDhDOq5vnQB5CaslWaEM+BDDg2V0SODTmhplj9xwMHJhyY0x4GyBvqqD9DcmsImEjZLpEgqaPe49pm8Hb9el3o+vL6Moqx/uxgO9HV1VWzVgPfhLMdHMMoCops3qYrVs/vappWb0zC1TtxJMhdshgzWA+Cd8hctweOiXWSSxUWFaQXl0/6is8SksrwtBS+FqZ0z2Sjv3+achQo13+DQGVnaNxqOIRmVs/40WmZJoHMhtSqR5bVQxrT2Ep54u9FINVydQixEyTnjDGwyu0NmJsW6eXXPSAHJi9DksuMZJsZzXTGmW2R9M3l9WeQ4N1vdTVeBmcUEjkk8+EHtOxXzq4e155c7SdlByaujiqROXHUQpCmO/ogjoTHCicBq3yynC9NLSrIIA7V8skPSkqyy+pNV5jAbIukb7+7Xr8luf4GAvLluoZuJYgCWGFS4njf32VGUl1U+j9RfXaunV4Fm53TIwWeK9glE0/l4iRXLl1UkANOX6vl86PdZNuH2ONxS73XIr//7nLs29f/un7qQebhDlOGaTYOlqRZ3bTIDZOwkbCFnR/Ozez7xEKQHgzQpdoZJAqa7yPL0mAC/x83eyuLCrJm2jrBkfNrH8EwuWsomsJetEOszwb5z8vv1i/H9vj9m5Da8c4wnaqEBDbItWHCgBkYCKY9Zaz+qDztpIUgExH3p7MhoNRYEuGiUzde+MIuhD8AkkZ2Z6/OkEgWwcPrjweBPXuyef39+vV3yTD59P1rNYgiuzwajZpXV4+q1erWxwsFAFpdQ7wxsKw0a0L1lZvjfKFuJkjobmvvAqxRDDeiPxBKTVKFRQZpRjruPO+LYFj0HPVuSveEP87rt39/enn59O///cYLeSCKXU7oOE65VTZb7VKk9BjqsXfg4oylwb6iLZVKUS5NuQck5dzc2ftZ0brJU/Drtcw4ucggbR0TUnrSF6+RxW2z/i/te3Jt7jUO3xw2dMpjD7bCONA/p4q6HjeERSLlx73qu7oydm3N+HDg5F5m3OPaosgZUfPqKDFImKn65UWvRyYgbciaxQv7vXpikpAt+sOfNmamiAGHoD1ZUxWphOgBp6IOK1IisZrIPBRJta8cuGX3Zuld2lHhpWcNsarj34Q/6R6sq5hS0jqsCIOGQcI4mJjkIoNUbVH3s0tPepDn+ok3vvsHJCNgTwWuLU6QfCSqaGMwGT6TMhrxWo3/6tfFGgHInNC7WogDsb4tpZkHGQeUT9xfpIY67axB3g0DhXJ2/BBAjhdARnHrAOKOblLwV46sHtMKXfv+S02KFmLL65Se/yxWoIhEe9hc5vQz+ruvYwOT55cqmK8/iOicaX39dteig8RehHlpu866EPqBP7GeiABnWOTvAplaVxy2H/fF2wywdQiBOOfjMuPd6s+GF+dIcvM5xPaGz4aHDwakzW2b2M+ETYoh3hATT/Fk85+BJJh0NpaGzN+FkcKq/oVwM12je2eMLL+4epU7GYlfGsjoQpceDkgx7g0gSWlairBIpZtkfXmLVApBZitd066tposx3fM+GLpInpdekbED36mQh01jxZx6cWEHdKfnQ0DZrW88KJCqGnFnS/FFoqel77qmQTJmHdLcW0SavF6ZCRIiK5iVOpsXTKR9yNpuxUGhRWLnwFD+1jCp2I1pTJNVficw14B399WHAzI1ARL/tWogcctid961AWTDLeUEkXiYW7KSr5DbPHy1YoGVMwRpCikcI1WxQEDpjzoO1sVCfbH43GusJQUMdjZZbPogQIo38nZrxWIZkFOuzayVR1vTOoW8MPg3IGkcE3MFwgD4NdxM304UggRqqzeqY/IQkhundLgmFrMZzHrRuT3XwwAJcXXMS6fIT8uTdyYb5veK1qRlBs7il19RoJP2Ui/x7rWAzgRpWT5TKkujc29ncHjwURTUhCP0vUkfv+4Xln43SJgZAuIuWSgP0kwnG+NzCfhWEHkqjUl1phAkTpY1ty96zNJQ76M7E6R4Vj2IF+rDet1KisHMAIPcMxdkgQB3Kn6yBDZdQw7Dv/MoiWbqNT718lh8/SaIQvxRjPGKhfzT8ZyBPUgyLHGOLpqSBrOqcpj5nk1D0SxIj5qlqecDDwhztcIgBmL1TyZkl/x4hSGYfZT98Quxzra1y0TkrqVlYiamJ+HY7LRMFsQi8WANegiek4K0depUFQsE9xTk30yDwfJXZ5bR6wGi6jg3o94azDRFArzK5qRERjfFGt6u0ixH+U54dLPODDC0tcjWVdJaShfdf36vTQbVIxG5awJhT8x4BhinhurVVhgvSNFCjSr+roL8sUXqatyqji2SBvxOZIhtTz9LhifltD1eFxZVEFNQgRh8/s0kkrS/AWMWRQsv/3xwgNtVUctBysikKgaQYLm+sv8qaR1ys/zrUt1CuwJhWoNDbFfp7zk8znTxq4IM8dbq/urq/kW6YkSnnIxge3X14tz2wrvfgrFx+Net/dWz/f2Rmc7aWN1KGhRof381860De0N8sLr/i8PzJx3YXF8RLX7easc6dl4kB+4/SgdYCHds6rauKn1F1CDT6nq9ctBxIEz1Jhf4qiCJ2l5+Vmq33XFWQYg+aIsYsAVged4H1WRtVKv1suW6xyRKFwxQ82W7nQ8hhcQa5cyzsEMXPnnmHucXU6txoHK71Qa97HA18ALHbS+7r9xSOi6IhUQqjzve+aj68du1o3q/svTjp0ELRoGpb3Z+XdcOdHAsm5DgcwIcxOn3CmGAJHmQuo11iMw5jzEMoGmMqIuD9LtfRYQ7tDG29Wxj2Awi9c5yE5KUbJNvKXKxhBBihwATPR4vgkvmowCeGHcc13V3dnbc0nGIbRxPLzCS39f+z1T4xT4hCXJOkiDnJAlyTpIg5yQJck6SIOckCXJOkiDnJAlyTpIg5yQJck6SIOckCXJOkiDnJAlyTvoSIHeKKtZ/dH2J/z1k6U+pLwCy+B/i+YPrS9x00dvRP76+AEgpKSkpKSkpKSkpKSkpKSkpKSkpKSkpKSkpKSkpKSkpKSkpKSkpKSkpKSkpKamHrv8FexAkrPlvN2o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3">
            <a:extLst>
              <a:ext uri="{FF2B5EF4-FFF2-40B4-BE49-F238E27FC236}">
                <a16:creationId xmlns:a16="http://schemas.microsoft.com/office/drawing/2014/main" id="{8E154AC1-94E6-4446-908D-9DCCCC4D0D77}"/>
              </a:ext>
            </a:extLst>
          </p:cNvPr>
          <p:cNvPicPr>
            <a:picLocks noChangeAspect="1"/>
          </p:cNvPicPr>
          <p:nvPr/>
        </p:nvPicPr>
        <p:blipFill>
          <a:blip r:embed="rId2"/>
          <a:stretch>
            <a:fillRect/>
          </a:stretch>
        </p:blipFill>
        <p:spPr>
          <a:xfrm>
            <a:off x="649139" y="1128336"/>
            <a:ext cx="7586118" cy="4422717"/>
          </a:xfrm>
          <a:prstGeom prst="rect">
            <a:avLst/>
          </a:prstGeom>
        </p:spPr>
      </p:pic>
    </p:spTree>
    <p:extLst>
      <p:ext uri="{BB962C8B-B14F-4D97-AF65-F5344CB8AC3E}">
        <p14:creationId xmlns:p14="http://schemas.microsoft.com/office/powerpoint/2010/main" val="3839035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2C3DF28-4C02-451C-9B36-9B7C8F37485E}"/>
              </a:ext>
            </a:extLst>
          </p:cNvPr>
          <p:cNvSpPr>
            <a:spLocks noGrp="1"/>
          </p:cNvSpPr>
          <p:nvPr>
            <p:ph type="title"/>
          </p:nvPr>
        </p:nvSpPr>
        <p:spPr/>
        <p:txBody>
          <a:bodyPr/>
          <a:lstStyle/>
          <a:p>
            <a:r>
              <a:rPr lang="it-IT" dirty="0"/>
              <a:t>GANTT and project status</a:t>
            </a:r>
          </a:p>
        </p:txBody>
      </p:sp>
      <p:pic>
        <p:nvPicPr>
          <p:cNvPr id="6" name="Picture 5">
            <a:extLst>
              <a:ext uri="{FF2B5EF4-FFF2-40B4-BE49-F238E27FC236}">
                <a16:creationId xmlns:a16="http://schemas.microsoft.com/office/drawing/2014/main" id="{A1AA4B7C-782E-4E60-8DA1-0405D89B209D}"/>
              </a:ext>
            </a:extLst>
          </p:cNvPr>
          <p:cNvPicPr>
            <a:picLocks noChangeAspect="1"/>
          </p:cNvPicPr>
          <p:nvPr/>
        </p:nvPicPr>
        <p:blipFill>
          <a:blip r:embed="rId2"/>
          <a:stretch>
            <a:fillRect/>
          </a:stretch>
        </p:blipFill>
        <p:spPr>
          <a:xfrm>
            <a:off x="0" y="777563"/>
            <a:ext cx="8869564" cy="5428370"/>
          </a:xfrm>
          <a:prstGeom prst="rect">
            <a:avLst/>
          </a:prstGeom>
        </p:spPr>
      </p:pic>
      <p:sp>
        <p:nvSpPr>
          <p:cNvPr id="7" name="Rectangle 6">
            <a:extLst>
              <a:ext uri="{FF2B5EF4-FFF2-40B4-BE49-F238E27FC236}">
                <a16:creationId xmlns:a16="http://schemas.microsoft.com/office/drawing/2014/main" id="{3FF1DB8E-40D5-4E5B-B8E6-BF5279566E62}"/>
              </a:ext>
            </a:extLst>
          </p:cNvPr>
          <p:cNvSpPr/>
          <p:nvPr/>
        </p:nvSpPr>
        <p:spPr>
          <a:xfrm>
            <a:off x="7019635" y="1071418"/>
            <a:ext cx="1710295" cy="5134515"/>
          </a:xfrm>
          <a:prstGeom prst="rect">
            <a:avLst/>
          </a:prstGeom>
          <a:solidFill>
            <a:schemeClr val="accent3">
              <a:alpha val="54000"/>
            </a:schemeClr>
          </a:solidFill>
          <a:ln>
            <a:solidFill>
              <a:srgbClr val="00B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dirty="0"/>
          </a:p>
        </p:txBody>
      </p:sp>
    </p:spTree>
    <p:extLst>
      <p:ext uri="{BB962C8B-B14F-4D97-AF65-F5344CB8AC3E}">
        <p14:creationId xmlns:p14="http://schemas.microsoft.com/office/powerpoint/2010/main" val="2607688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C71878CB-F1EE-44E8-9591-63A7D1B76319}"/>
              </a:ext>
            </a:extLst>
          </p:cNvPr>
          <p:cNvSpPr>
            <a:spLocks noGrp="1"/>
          </p:cNvSpPr>
          <p:nvPr>
            <p:ph idx="1"/>
          </p:nvPr>
        </p:nvSpPr>
        <p:spPr/>
        <p:txBody>
          <a:bodyPr/>
          <a:lstStyle/>
          <a:p>
            <a:endParaRPr lang="en-AU"/>
          </a:p>
        </p:txBody>
      </p:sp>
      <p:sp>
        <p:nvSpPr>
          <p:cNvPr id="4" name="Titolo 3"/>
          <p:cNvSpPr>
            <a:spLocks noGrp="1"/>
          </p:cNvSpPr>
          <p:nvPr>
            <p:ph type="title"/>
          </p:nvPr>
        </p:nvSpPr>
        <p:spPr/>
        <p:txBody>
          <a:bodyPr/>
          <a:lstStyle/>
          <a:p>
            <a:r>
              <a:rPr lang="it-IT" dirty="0"/>
              <a:t>Converge Deliverables</a:t>
            </a:r>
          </a:p>
        </p:txBody>
      </p:sp>
      <p:sp>
        <p:nvSpPr>
          <p:cNvPr id="3" name="Segnaposto numero diapositiva 2"/>
          <p:cNvSpPr>
            <a:spLocks noGrp="1"/>
          </p:cNvSpPr>
          <p:nvPr>
            <p:ph type="sldNum" sz="quarter" idx="4294967295"/>
          </p:nvPr>
        </p:nvSpPr>
        <p:spPr/>
        <p:txBody>
          <a:bodyPr/>
          <a:lstStyle/>
          <a:p>
            <a:fld id="{DF9CF7A4-AEC1-4016-BCFC-736D7C262B8B}" type="slidenum">
              <a:rPr lang="it-IT" smtClean="0"/>
              <a:pPr/>
              <a:t>4</a:t>
            </a:fld>
            <a:endParaRPr lang="it-IT" dirty="0"/>
          </a:p>
        </p:txBody>
      </p:sp>
      <p:sp>
        <p:nvSpPr>
          <p:cNvPr id="2" name="Rettangolo 1"/>
          <p:cNvSpPr/>
          <p:nvPr/>
        </p:nvSpPr>
        <p:spPr>
          <a:xfrm>
            <a:off x="468864" y="1430558"/>
            <a:ext cx="8312062"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it-IT" dirty="0"/>
              <a:t>38</a:t>
            </a:r>
          </a:p>
        </p:txBody>
      </p:sp>
      <p:sp>
        <p:nvSpPr>
          <p:cNvPr id="11" name="Titolo 3"/>
          <p:cNvSpPr txBox="1">
            <a:spLocks/>
          </p:cNvSpPr>
          <p:nvPr/>
        </p:nvSpPr>
        <p:spPr>
          <a:xfrm>
            <a:off x="452120" y="898667"/>
            <a:ext cx="7915168" cy="471287"/>
          </a:xfrm>
          <a:prstGeom prst="rect">
            <a:avLst/>
          </a:prstGeom>
          <a:solidFill>
            <a:schemeClr val="bg1"/>
          </a:solidFill>
        </p:spPr>
        <p:txBody>
          <a:bodyPr vert="horz" anchor="b">
            <a:normAutofit/>
          </a:bodyPr>
          <a:lstStyle>
            <a:lvl1pPr algn="l" rtl="0" eaLnBrk="1" latinLnBrk="0" hangingPunct="1">
              <a:spcBef>
                <a:spcPct val="0"/>
              </a:spcBef>
              <a:buNone/>
              <a:defRPr kumimoji="0" sz="3000" b="0" kern="1200" cap="small" baseline="0">
                <a:solidFill>
                  <a:schemeClr val="tx2"/>
                </a:solidFill>
                <a:latin typeface="Droid Sans"/>
                <a:ea typeface="+mj-ea"/>
                <a:cs typeface="+mj-cs"/>
              </a:defRPr>
            </a:lvl1pPr>
          </a:lstStyle>
          <a:p>
            <a:r>
              <a:rPr lang="it-IT" sz="2000" dirty="0">
                <a:solidFill>
                  <a:srgbClr val="0070C0"/>
                </a:solidFill>
              </a:rPr>
              <a:t>CONVERGE DELIVERaBLES</a:t>
            </a:r>
          </a:p>
        </p:txBody>
      </p:sp>
      <p:sp>
        <p:nvSpPr>
          <p:cNvPr id="12" name="Titolo 3"/>
          <p:cNvSpPr txBox="1">
            <a:spLocks/>
          </p:cNvSpPr>
          <p:nvPr/>
        </p:nvSpPr>
        <p:spPr>
          <a:xfrm>
            <a:off x="406136" y="1995051"/>
            <a:ext cx="7818648" cy="415334"/>
          </a:xfrm>
          <a:prstGeom prst="rect">
            <a:avLst/>
          </a:prstGeom>
          <a:solidFill>
            <a:schemeClr val="bg1"/>
          </a:solidFill>
        </p:spPr>
        <p:txBody>
          <a:bodyPr vert="horz" anchor="b">
            <a:normAutofit/>
          </a:bodyPr>
          <a:lstStyle>
            <a:lvl1pPr algn="l" rtl="0" eaLnBrk="1" latinLnBrk="0" hangingPunct="1">
              <a:spcBef>
                <a:spcPct val="0"/>
              </a:spcBef>
              <a:buNone/>
              <a:defRPr kumimoji="0" sz="3000" b="0" kern="1200" cap="small" baseline="0">
                <a:solidFill>
                  <a:schemeClr val="tx2"/>
                </a:solidFill>
                <a:latin typeface="Droid Sans"/>
                <a:ea typeface="+mj-ea"/>
                <a:cs typeface="+mj-cs"/>
              </a:defRPr>
            </a:lvl1pPr>
          </a:lstStyle>
          <a:p>
            <a:r>
              <a:rPr lang="it-IT" sz="2000" dirty="0">
                <a:solidFill>
                  <a:schemeClr val="bg2">
                    <a:lumMod val="50000"/>
                  </a:schemeClr>
                </a:solidFill>
              </a:rPr>
              <a:t>DUE DELIVERABLES M28</a:t>
            </a:r>
          </a:p>
        </p:txBody>
      </p:sp>
      <p:sp>
        <p:nvSpPr>
          <p:cNvPr id="13" name="Rettangolo 12"/>
          <p:cNvSpPr/>
          <p:nvPr/>
        </p:nvSpPr>
        <p:spPr>
          <a:xfrm>
            <a:off x="468864" y="2419130"/>
            <a:ext cx="5220000" cy="381600"/>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it-IT" dirty="0"/>
              <a:t>24</a:t>
            </a:r>
          </a:p>
        </p:txBody>
      </p:sp>
      <p:sp>
        <p:nvSpPr>
          <p:cNvPr id="14" name="Titolo 3"/>
          <p:cNvSpPr txBox="1">
            <a:spLocks/>
          </p:cNvSpPr>
          <p:nvPr/>
        </p:nvSpPr>
        <p:spPr>
          <a:xfrm>
            <a:off x="406136" y="2936075"/>
            <a:ext cx="7818648" cy="419574"/>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Droid Sans"/>
                <a:ea typeface="+mj-ea"/>
                <a:cs typeface="+mj-cs"/>
              </a:defRPr>
            </a:lvl1pPr>
          </a:lstStyle>
          <a:p>
            <a:r>
              <a:rPr lang="it-IT" sz="2000" dirty="0">
                <a:solidFill>
                  <a:srgbClr val="00B050"/>
                </a:solidFill>
              </a:rPr>
              <a:t>COMPLETED DELIVERABLES*</a:t>
            </a:r>
          </a:p>
        </p:txBody>
      </p:sp>
      <p:sp>
        <p:nvSpPr>
          <p:cNvPr id="17" name="Titolo 3"/>
          <p:cNvSpPr txBox="1">
            <a:spLocks/>
          </p:cNvSpPr>
          <p:nvPr/>
        </p:nvSpPr>
        <p:spPr>
          <a:xfrm>
            <a:off x="433648" y="3931242"/>
            <a:ext cx="7772664" cy="544408"/>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Droid Sans"/>
                <a:ea typeface="+mj-ea"/>
                <a:cs typeface="+mj-cs"/>
              </a:defRPr>
            </a:lvl1pPr>
          </a:lstStyle>
          <a:p>
            <a:r>
              <a:rPr lang="it-IT" sz="2000" dirty="0">
                <a:solidFill>
                  <a:srgbClr val="FFC000"/>
                </a:solidFill>
              </a:rPr>
              <a:t>DELAYS</a:t>
            </a:r>
          </a:p>
        </p:txBody>
      </p:sp>
      <p:sp>
        <p:nvSpPr>
          <p:cNvPr id="18" name="Rettangolo 17"/>
          <p:cNvSpPr/>
          <p:nvPr/>
        </p:nvSpPr>
        <p:spPr>
          <a:xfrm>
            <a:off x="504692" y="3474791"/>
            <a:ext cx="4798800" cy="3816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it-IT" dirty="0"/>
              <a:t>22</a:t>
            </a:r>
          </a:p>
        </p:txBody>
      </p:sp>
      <p:sp>
        <p:nvSpPr>
          <p:cNvPr id="20" name="Titolo 3"/>
          <p:cNvSpPr txBox="1">
            <a:spLocks/>
          </p:cNvSpPr>
          <p:nvPr/>
        </p:nvSpPr>
        <p:spPr>
          <a:xfrm>
            <a:off x="452120" y="896288"/>
            <a:ext cx="4300220" cy="412902"/>
          </a:xfrm>
          <a:prstGeom prst="rect">
            <a:avLst/>
          </a:prstGeom>
          <a:solidFill>
            <a:schemeClr val="bg1"/>
          </a:solidFill>
        </p:spPr>
        <p:txBody>
          <a:bodyPr vert="horz" anchor="b">
            <a:normAutofit/>
          </a:bodyPr>
          <a:lstStyle>
            <a:lvl1pPr algn="l" rtl="0" eaLnBrk="1" latinLnBrk="0" hangingPunct="1">
              <a:spcBef>
                <a:spcPct val="0"/>
              </a:spcBef>
              <a:buNone/>
              <a:defRPr kumimoji="0" sz="3000" b="0" kern="1200" cap="small" baseline="0">
                <a:solidFill>
                  <a:schemeClr val="tx2"/>
                </a:solidFill>
                <a:latin typeface="Droid Sans"/>
                <a:ea typeface="+mj-ea"/>
                <a:cs typeface="+mj-cs"/>
              </a:defRPr>
            </a:lvl1pPr>
          </a:lstStyle>
          <a:p>
            <a:r>
              <a:rPr lang="it-IT" sz="2000" dirty="0" err="1">
                <a:solidFill>
                  <a:srgbClr val="00B050"/>
                </a:solidFill>
              </a:rPr>
              <a:t>Overall</a:t>
            </a:r>
            <a:r>
              <a:rPr lang="it-IT" sz="2000" dirty="0">
                <a:solidFill>
                  <a:srgbClr val="00B050"/>
                </a:solidFill>
              </a:rPr>
              <a:t> project DELIVERABLES</a:t>
            </a:r>
          </a:p>
        </p:txBody>
      </p:sp>
      <p:sp>
        <p:nvSpPr>
          <p:cNvPr id="15" name="Rettangolo 17">
            <a:extLst>
              <a:ext uri="{FF2B5EF4-FFF2-40B4-BE49-F238E27FC236}">
                <a16:creationId xmlns:a16="http://schemas.microsoft.com/office/drawing/2014/main" id="{4CAF6BAA-DA20-4227-A86E-C1E8D0A3782D}"/>
              </a:ext>
            </a:extLst>
          </p:cNvPr>
          <p:cNvSpPr/>
          <p:nvPr/>
        </p:nvSpPr>
        <p:spPr>
          <a:xfrm>
            <a:off x="517801" y="4605068"/>
            <a:ext cx="435600" cy="3816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it-IT" dirty="0"/>
              <a:t>2</a:t>
            </a:r>
          </a:p>
        </p:txBody>
      </p:sp>
      <p:sp>
        <p:nvSpPr>
          <p:cNvPr id="21" name="Titolo 3">
            <a:extLst>
              <a:ext uri="{FF2B5EF4-FFF2-40B4-BE49-F238E27FC236}">
                <a16:creationId xmlns:a16="http://schemas.microsoft.com/office/drawing/2014/main" id="{74A57F50-9CB3-4E2A-A055-EDF3DE6B6E8C}"/>
              </a:ext>
            </a:extLst>
          </p:cNvPr>
          <p:cNvSpPr txBox="1">
            <a:spLocks/>
          </p:cNvSpPr>
          <p:nvPr/>
        </p:nvSpPr>
        <p:spPr>
          <a:xfrm>
            <a:off x="548640" y="5484902"/>
            <a:ext cx="7818648" cy="419574"/>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Droid Sans"/>
                <a:ea typeface="+mj-ea"/>
                <a:cs typeface="+mj-cs"/>
              </a:defRPr>
            </a:lvl1pPr>
          </a:lstStyle>
          <a:p>
            <a:r>
              <a:rPr lang="it-IT" sz="2000" dirty="0">
                <a:solidFill>
                  <a:srgbClr val="FF0000"/>
                </a:solidFill>
              </a:rPr>
              <a:t>* Two deliverable </a:t>
            </a:r>
            <a:r>
              <a:rPr lang="it-IT" sz="2000" dirty="0" err="1">
                <a:solidFill>
                  <a:srgbClr val="FF0000"/>
                </a:solidFill>
              </a:rPr>
              <a:t>submitted</a:t>
            </a:r>
            <a:r>
              <a:rPr lang="it-IT" sz="2000" dirty="0">
                <a:solidFill>
                  <a:srgbClr val="FF0000"/>
                </a:solidFill>
              </a:rPr>
              <a:t> </a:t>
            </a:r>
            <a:r>
              <a:rPr lang="it-IT" sz="2000" dirty="0" err="1">
                <a:solidFill>
                  <a:srgbClr val="FF0000"/>
                </a:solidFill>
              </a:rPr>
              <a:t>few</a:t>
            </a:r>
            <a:r>
              <a:rPr lang="it-IT" sz="2000" dirty="0">
                <a:solidFill>
                  <a:srgbClr val="FF0000"/>
                </a:solidFill>
              </a:rPr>
              <a:t> </a:t>
            </a:r>
            <a:r>
              <a:rPr lang="it-IT" sz="2000" dirty="0" err="1">
                <a:solidFill>
                  <a:srgbClr val="FF0000"/>
                </a:solidFill>
              </a:rPr>
              <a:t>days</a:t>
            </a:r>
            <a:r>
              <a:rPr lang="it-IT" sz="2000" dirty="0">
                <a:solidFill>
                  <a:srgbClr val="FF0000"/>
                </a:solidFill>
              </a:rPr>
              <a:t> </a:t>
            </a:r>
            <a:r>
              <a:rPr lang="it-IT" sz="2000" dirty="0" err="1">
                <a:solidFill>
                  <a:srgbClr val="FF0000"/>
                </a:solidFill>
              </a:rPr>
              <a:t>after</a:t>
            </a:r>
            <a:r>
              <a:rPr lang="it-IT" sz="2000" dirty="0">
                <a:solidFill>
                  <a:srgbClr val="FF0000"/>
                </a:solidFill>
              </a:rPr>
              <a:t> the end of M28</a:t>
            </a:r>
          </a:p>
        </p:txBody>
      </p:sp>
    </p:spTree>
    <p:extLst>
      <p:ext uri="{BB962C8B-B14F-4D97-AF65-F5344CB8AC3E}">
        <p14:creationId xmlns:p14="http://schemas.microsoft.com/office/powerpoint/2010/main" val="1026227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DA12D15A-B574-4CA6-A62D-43846382DACD}"/>
              </a:ext>
            </a:extLst>
          </p:cNvPr>
          <p:cNvSpPr>
            <a:spLocks noGrp="1"/>
          </p:cNvSpPr>
          <p:nvPr>
            <p:ph idx="1"/>
          </p:nvPr>
        </p:nvSpPr>
        <p:spPr/>
        <p:txBody>
          <a:bodyPr/>
          <a:lstStyle/>
          <a:p>
            <a:endParaRPr lang="en-AU"/>
          </a:p>
        </p:txBody>
      </p:sp>
      <p:sp>
        <p:nvSpPr>
          <p:cNvPr id="4" name="Titolo 3"/>
          <p:cNvSpPr>
            <a:spLocks noGrp="1"/>
          </p:cNvSpPr>
          <p:nvPr>
            <p:ph type="title"/>
          </p:nvPr>
        </p:nvSpPr>
        <p:spPr/>
        <p:txBody>
          <a:bodyPr/>
          <a:lstStyle/>
          <a:p>
            <a:r>
              <a:rPr lang="it-IT" dirty="0"/>
              <a:t>Converge Milestones</a:t>
            </a:r>
          </a:p>
        </p:txBody>
      </p:sp>
      <p:sp>
        <p:nvSpPr>
          <p:cNvPr id="3" name="Segnaposto numero diapositiva 2"/>
          <p:cNvSpPr>
            <a:spLocks noGrp="1"/>
          </p:cNvSpPr>
          <p:nvPr>
            <p:ph type="sldNum" sz="quarter" idx="4294967295"/>
          </p:nvPr>
        </p:nvSpPr>
        <p:spPr/>
        <p:txBody>
          <a:bodyPr/>
          <a:lstStyle/>
          <a:p>
            <a:fld id="{DF9CF7A4-AEC1-4016-BCFC-736D7C262B8B}" type="slidenum">
              <a:rPr lang="it-IT" smtClean="0"/>
              <a:pPr/>
              <a:t>5</a:t>
            </a:fld>
            <a:endParaRPr lang="it-IT" dirty="0"/>
          </a:p>
        </p:txBody>
      </p:sp>
      <p:sp>
        <p:nvSpPr>
          <p:cNvPr id="2" name="Rettangolo 1"/>
          <p:cNvSpPr/>
          <p:nvPr/>
        </p:nvSpPr>
        <p:spPr>
          <a:xfrm>
            <a:off x="468864" y="1437640"/>
            <a:ext cx="8312062"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it-IT" dirty="0"/>
              <a:t>9</a:t>
            </a:r>
          </a:p>
        </p:txBody>
      </p:sp>
      <p:sp>
        <p:nvSpPr>
          <p:cNvPr id="11" name="Titolo 3"/>
          <p:cNvSpPr txBox="1">
            <a:spLocks/>
          </p:cNvSpPr>
          <p:nvPr/>
        </p:nvSpPr>
        <p:spPr>
          <a:xfrm>
            <a:off x="452120" y="898667"/>
            <a:ext cx="7915168" cy="471287"/>
          </a:xfrm>
          <a:prstGeom prst="rect">
            <a:avLst/>
          </a:prstGeom>
          <a:solidFill>
            <a:schemeClr val="bg1"/>
          </a:solidFill>
        </p:spPr>
        <p:txBody>
          <a:bodyPr vert="horz" anchor="b">
            <a:normAutofit/>
          </a:bodyPr>
          <a:lstStyle>
            <a:lvl1pPr algn="l" rtl="0" eaLnBrk="1" latinLnBrk="0" hangingPunct="1">
              <a:spcBef>
                <a:spcPct val="0"/>
              </a:spcBef>
              <a:buNone/>
              <a:defRPr kumimoji="0" sz="3000" b="0" kern="1200" cap="small" baseline="0">
                <a:solidFill>
                  <a:schemeClr val="tx2"/>
                </a:solidFill>
                <a:latin typeface="Droid Sans"/>
                <a:ea typeface="+mj-ea"/>
                <a:cs typeface="+mj-cs"/>
              </a:defRPr>
            </a:lvl1pPr>
          </a:lstStyle>
          <a:p>
            <a:r>
              <a:rPr lang="it-IT" sz="2000" dirty="0">
                <a:solidFill>
                  <a:srgbClr val="0070C0"/>
                </a:solidFill>
              </a:rPr>
              <a:t>CONVERGE MILESTONES</a:t>
            </a:r>
          </a:p>
        </p:txBody>
      </p:sp>
      <p:sp>
        <p:nvSpPr>
          <p:cNvPr id="12" name="Titolo 3"/>
          <p:cNvSpPr txBox="1">
            <a:spLocks/>
          </p:cNvSpPr>
          <p:nvPr/>
        </p:nvSpPr>
        <p:spPr>
          <a:xfrm>
            <a:off x="457200" y="2081331"/>
            <a:ext cx="7818648" cy="415334"/>
          </a:xfrm>
          <a:prstGeom prst="rect">
            <a:avLst/>
          </a:prstGeom>
          <a:solidFill>
            <a:schemeClr val="bg1"/>
          </a:solidFill>
        </p:spPr>
        <p:txBody>
          <a:bodyPr vert="horz" anchor="b">
            <a:normAutofit/>
          </a:bodyPr>
          <a:lstStyle>
            <a:lvl1pPr algn="l" rtl="0" eaLnBrk="1" latinLnBrk="0" hangingPunct="1">
              <a:spcBef>
                <a:spcPct val="0"/>
              </a:spcBef>
              <a:buNone/>
              <a:defRPr kumimoji="0" sz="3000" b="0" kern="1200" cap="small" baseline="0">
                <a:solidFill>
                  <a:schemeClr val="tx2"/>
                </a:solidFill>
                <a:latin typeface="Droid Sans"/>
                <a:ea typeface="+mj-ea"/>
                <a:cs typeface="+mj-cs"/>
              </a:defRPr>
            </a:lvl1pPr>
          </a:lstStyle>
          <a:p>
            <a:r>
              <a:rPr lang="it-IT" sz="2000" dirty="0">
                <a:solidFill>
                  <a:schemeClr val="bg2">
                    <a:lumMod val="50000"/>
                  </a:schemeClr>
                </a:solidFill>
              </a:rPr>
              <a:t>MILESTONES due by M28</a:t>
            </a:r>
          </a:p>
        </p:txBody>
      </p:sp>
      <p:sp>
        <p:nvSpPr>
          <p:cNvPr id="13" name="Rettangolo 12"/>
          <p:cNvSpPr/>
          <p:nvPr/>
        </p:nvSpPr>
        <p:spPr>
          <a:xfrm>
            <a:off x="480942" y="2508854"/>
            <a:ext cx="5518800" cy="381600"/>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it-IT" dirty="0"/>
              <a:t>6</a:t>
            </a:r>
          </a:p>
        </p:txBody>
      </p:sp>
      <p:sp>
        <p:nvSpPr>
          <p:cNvPr id="14" name="Titolo 3"/>
          <p:cNvSpPr txBox="1">
            <a:spLocks/>
          </p:cNvSpPr>
          <p:nvPr/>
        </p:nvSpPr>
        <p:spPr>
          <a:xfrm>
            <a:off x="406136" y="3454320"/>
            <a:ext cx="7818648" cy="419574"/>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Droid Sans"/>
                <a:ea typeface="+mj-ea"/>
                <a:cs typeface="+mj-cs"/>
              </a:defRPr>
            </a:lvl1pPr>
          </a:lstStyle>
          <a:p>
            <a:r>
              <a:rPr lang="it-IT" sz="2000" dirty="0">
                <a:solidFill>
                  <a:srgbClr val="00B050"/>
                </a:solidFill>
              </a:rPr>
              <a:t>COMPLETED MILESTONE</a:t>
            </a:r>
          </a:p>
        </p:txBody>
      </p:sp>
      <p:sp>
        <p:nvSpPr>
          <p:cNvPr id="17" name="Titolo 3"/>
          <p:cNvSpPr txBox="1">
            <a:spLocks/>
          </p:cNvSpPr>
          <p:nvPr/>
        </p:nvSpPr>
        <p:spPr>
          <a:xfrm>
            <a:off x="452120" y="4272985"/>
            <a:ext cx="7772664" cy="544408"/>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Droid Sans"/>
                <a:ea typeface="+mj-ea"/>
                <a:cs typeface="+mj-cs"/>
              </a:defRPr>
            </a:lvl1pPr>
          </a:lstStyle>
          <a:p>
            <a:r>
              <a:rPr lang="it-IT" sz="2000" dirty="0">
                <a:solidFill>
                  <a:srgbClr val="FFC000"/>
                </a:solidFill>
              </a:rPr>
              <a:t>DELAYS</a:t>
            </a:r>
          </a:p>
        </p:txBody>
      </p:sp>
      <p:sp>
        <p:nvSpPr>
          <p:cNvPr id="18" name="Rettangolo 17"/>
          <p:cNvSpPr/>
          <p:nvPr/>
        </p:nvSpPr>
        <p:spPr>
          <a:xfrm>
            <a:off x="480942" y="3955331"/>
            <a:ext cx="4608000" cy="357029"/>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it-IT" dirty="0"/>
              <a:t>5</a:t>
            </a:r>
          </a:p>
        </p:txBody>
      </p:sp>
      <p:sp>
        <p:nvSpPr>
          <p:cNvPr id="19" name="Titolo 3"/>
          <p:cNvSpPr txBox="1">
            <a:spLocks/>
          </p:cNvSpPr>
          <p:nvPr/>
        </p:nvSpPr>
        <p:spPr>
          <a:xfrm>
            <a:off x="456786" y="920847"/>
            <a:ext cx="7818648" cy="470689"/>
          </a:xfrm>
          <a:prstGeom prst="rect">
            <a:avLst/>
          </a:prstGeom>
          <a:solidFill>
            <a:schemeClr val="bg1"/>
          </a:solidFill>
        </p:spPr>
        <p:txBody>
          <a:bodyPr vert="horz" anchor="b">
            <a:normAutofit/>
          </a:bodyPr>
          <a:lstStyle>
            <a:lvl1pPr algn="l" rtl="0" eaLnBrk="1" latinLnBrk="0" hangingPunct="1">
              <a:spcBef>
                <a:spcPct val="0"/>
              </a:spcBef>
              <a:buNone/>
              <a:defRPr kumimoji="0" sz="3000" b="0" kern="1200" cap="small" baseline="0">
                <a:solidFill>
                  <a:schemeClr val="tx2"/>
                </a:solidFill>
                <a:latin typeface="Droid Sans"/>
                <a:ea typeface="+mj-ea"/>
                <a:cs typeface="+mj-cs"/>
              </a:defRPr>
            </a:lvl1pPr>
          </a:lstStyle>
          <a:p>
            <a:r>
              <a:rPr lang="it-IT" sz="2000" dirty="0">
                <a:solidFill>
                  <a:schemeClr val="bg2">
                    <a:lumMod val="50000"/>
                  </a:schemeClr>
                </a:solidFill>
              </a:rPr>
              <a:t>DUE MILESTONES 1RP</a:t>
            </a:r>
          </a:p>
        </p:txBody>
      </p:sp>
      <p:sp>
        <p:nvSpPr>
          <p:cNvPr id="20" name="Titolo 3"/>
          <p:cNvSpPr txBox="1">
            <a:spLocks/>
          </p:cNvSpPr>
          <p:nvPr/>
        </p:nvSpPr>
        <p:spPr>
          <a:xfrm>
            <a:off x="457200" y="971729"/>
            <a:ext cx="4300220" cy="412902"/>
          </a:xfrm>
          <a:prstGeom prst="rect">
            <a:avLst/>
          </a:prstGeom>
          <a:solidFill>
            <a:schemeClr val="bg1"/>
          </a:solidFill>
        </p:spPr>
        <p:txBody>
          <a:bodyPr vert="horz" anchor="b">
            <a:normAutofit/>
          </a:bodyPr>
          <a:lstStyle>
            <a:lvl1pPr algn="l" rtl="0" eaLnBrk="1" latinLnBrk="0" hangingPunct="1">
              <a:spcBef>
                <a:spcPct val="0"/>
              </a:spcBef>
              <a:buNone/>
              <a:defRPr kumimoji="0" sz="3000" b="0" kern="1200" cap="small" baseline="0">
                <a:solidFill>
                  <a:schemeClr val="tx2"/>
                </a:solidFill>
                <a:latin typeface="Droid Sans"/>
                <a:ea typeface="+mj-ea"/>
                <a:cs typeface="+mj-cs"/>
              </a:defRPr>
            </a:lvl1pPr>
          </a:lstStyle>
          <a:p>
            <a:r>
              <a:rPr lang="it-IT" sz="2000" dirty="0">
                <a:solidFill>
                  <a:srgbClr val="00B050"/>
                </a:solidFill>
              </a:rPr>
              <a:t>COMPLETED MILESTONES</a:t>
            </a:r>
          </a:p>
        </p:txBody>
      </p:sp>
      <p:sp>
        <p:nvSpPr>
          <p:cNvPr id="15" name="Rettangolo 17">
            <a:extLst>
              <a:ext uri="{FF2B5EF4-FFF2-40B4-BE49-F238E27FC236}">
                <a16:creationId xmlns:a16="http://schemas.microsoft.com/office/drawing/2014/main" id="{F43ED680-C091-49B6-BB59-19C967AA7B14}"/>
              </a:ext>
            </a:extLst>
          </p:cNvPr>
          <p:cNvSpPr/>
          <p:nvPr/>
        </p:nvSpPr>
        <p:spPr>
          <a:xfrm>
            <a:off x="480942" y="5025684"/>
            <a:ext cx="914400" cy="38160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it-IT" dirty="0"/>
              <a:t>1</a:t>
            </a:r>
          </a:p>
        </p:txBody>
      </p:sp>
    </p:spTree>
    <p:extLst>
      <p:ext uri="{BB962C8B-B14F-4D97-AF65-F5344CB8AC3E}">
        <p14:creationId xmlns:p14="http://schemas.microsoft.com/office/powerpoint/2010/main" val="957989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709F90-59DF-4655-992F-5A83D0B08222}"/>
              </a:ext>
            </a:extLst>
          </p:cNvPr>
          <p:cNvSpPr>
            <a:spLocks noGrp="1"/>
          </p:cNvSpPr>
          <p:nvPr>
            <p:ph idx="1"/>
          </p:nvPr>
        </p:nvSpPr>
        <p:spPr/>
        <p:txBody>
          <a:bodyPr/>
          <a:lstStyle/>
          <a:p>
            <a:endParaRPr lang="en-AU"/>
          </a:p>
        </p:txBody>
      </p:sp>
      <p:sp>
        <p:nvSpPr>
          <p:cNvPr id="2" name="Title 1">
            <a:extLst>
              <a:ext uri="{FF2B5EF4-FFF2-40B4-BE49-F238E27FC236}">
                <a16:creationId xmlns:a16="http://schemas.microsoft.com/office/drawing/2014/main" id="{998D66D0-517B-4146-98EA-504D1DDF0EA4}"/>
              </a:ext>
            </a:extLst>
          </p:cNvPr>
          <p:cNvSpPr>
            <a:spLocks noGrp="1"/>
          </p:cNvSpPr>
          <p:nvPr>
            <p:ph type="title"/>
          </p:nvPr>
        </p:nvSpPr>
        <p:spPr/>
        <p:txBody>
          <a:bodyPr/>
          <a:lstStyle/>
          <a:p>
            <a:r>
              <a:rPr lang="it-IT" dirty="0"/>
              <a:t>Deliverables submitted since the last meeting</a:t>
            </a:r>
          </a:p>
        </p:txBody>
      </p:sp>
      <p:graphicFrame>
        <p:nvGraphicFramePr>
          <p:cNvPr id="5" name="Table 4">
            <a:extLst>
              <a:ext uri="{FF2B5EF4-FFF2-40B4-BE49-F238E27FC236}">
                <a16:creationId xmlns:a16="http://schemas.microsoft.com/office/drawing/2014/main" id="{C14E752C-D18B-4B16-AC8C-919020E18622}"/>
              </a:ext>
            </a:extLst>
          </p:cNvPr>
          <p:cNvGraphicFramePr>
            <a:graphicFrameLocks noGrp="1"/>
          </p:cNvGraphicFramePr>
          <p:nvPr>
            <p:extLst>
              <p:ext uri="{D42A27DB-BD31-4B8C-83A1-F6EECF244321}">
                <p14:modId xmlns:p14="http://schemas.microsoft.com/office/powerpoint/2010/main" val="680505434"/>
              </p:ext>
            </p:extLst>
          </p:nvPr>
        </p:nvGraphicFramePr>
        <p:xfrm>
          <a:off x="408592" y="1056420"/>
          <a:ext cx="8162734" cy="2753404"/>
        </p:xfrm>
        <a:graphic>
          <a:graphicData uri="http://schemas.openxmlformats.org/drawingml/2006/table">
            <a:tbl>
              <a:tblPr>
                <a:tableStyleId>{0505E3EF-67EA-436B-97B2-0124C06EBD24}</a:tableStyleId>
              </a:tblPr>
              <a:tblGrid>
                <a:gridCol w="423291">
                  <a:extLst>
                    <a:ext uri="{9D8B030D-6E8A-4147-A177-3AD203B41FA5}">
                      <a16:colId xmlns:a16="http://schemas.microsoft.com/office/drawing/2014/main" val="490119285"/>
                    </a:ext>
                  </a:extLst>
                </a:gridCol>
                <a:gridCol w="473557">
                  <a:extLst>
                    <a:ext uri="{9D8B030D-6E8A-4147-A177-3AD203B41FA5}">
                      <a16:colId xmlns:a16="http://schemas.microsoft.com/office/drawing/2014/main" val="1770729415"/>
                    </a:ext>
                  </a:extLst>
                </a:gridCol>
                <a:gridCol w="4563631">
                  <a:extLst>
                    <a:ext uri="{9D8B030D-6E8A-4147-A177-3AD203B41FA5}">
                      <a16:colId xmlns:a16="http://schemas.microsoft.com/office/drawing/2014/main" val="1370647821"/>
                    </a:ext>
                  </a:extLst>
                </a:gridCol>
                <a:gridCol w="921224">
                  <a:extLst>
                    <a:ext uri="{9D8B030D-6E8A-4147-A177-3AD203B41FA5}">
                      <a16:colId xmlns:a16="http://schemas.microsoft.com/office/drawing/2014/main" val="1202484154"/>
                    </a:ext>
                  </a:extLst>
                </a:gridCol>
                <a:gridCol w="1112292">
                  <a:extLst>
                    <a:ext uri="{9D8B030D-6E8A-4147-A177-3AD203B41FA5}">
                      <a16:colId xmlns:a16="http://schemas.microsoft.com/office/drawing/2014/main" val="3434376611"/>
                    </a:ext>
                  </a:extLst>
                </a:gridCol>
                <a:gridCol w="668739">
                  <a:extLst>
                    <a:ext uri="{9D8B030D-6E8A-4147-A177-3AD203B41FA5}">
                      <a16:colId xmlns:a16="http://schemas.microsoft.com/office/drawing/2014/main" val="3492646820"/>
                    </a:ext>
                  </a:extLst>
                </a:gridCol>
              </a:tblGrid>
              <a:tr h="581880">
                <a:tc>
                  <a:txBody>
                    <a:bodyPr/>
                    <a:lstStyle/>
                    <a:p>
                      <a:pPr algn="l" fontAlgn="ctr"/>
                      <a:r>
                        <a:rPr lang="it-IT" sz="1400" u="none" strike="noStrike" dirty="0">
                          <a:effectLst/>
                        </a:rPr>
                        <a:t>WP</a:t>
                      </a:r>
                      <a:endParaRPr lang="it-IT" sz="1400" b="0" i="0" u="none" strike="noStrike" dirty="0">
                        <a:solidFill>
                          <a:srgbClr val="000000"/>
                        </a:solidFill>
                        <a:effectLst/>
                        <a:latin typeface="Arial" panose="020B0604020202020204" pitchFamily="34" charset="0"/>
                      </a:endParaRPr>
                    </a:p>
                  </a:txBody>
                  <a:tcPr marL="4360" marR="4360" marT="4360" marB="0" anchor="ctr"/>
                </a:tc>
                <a:tc>
                  <a:txBody>
                    <a:bodyPr/>
                    <a:lstStyle/>
                    <a:p>
                      <a:pPr algn="l" fontAlgn="ctr"/>
                      <a:r>
                        <a:rPr lang="it-IT" sz="1400" u="none" strike="noStrike" dirty="0">
                          <a:effectLst/>
                        </a:rPr>
                        <a:t>Del#</a:t>
                      </a:r>
                      <a:endParaRPr lang="it-IT" sz="1400" b="0" i="0" u="none" strike="noStrike" dirty="0">
                        <a:solidFill>
                          <a:srgbClr val="000000"/>
                        </a:solidFill>
                        <a:effectLst/>
                        <a:latin typeface="Arial" panose="020B0604020202020204" pitchFamily="34" charset="0"/>
                      </a:endParaRPr>
                    </a:p>
                  </a:txBody>
                  <a:tcPr marL="4360" marR="4360" marT="4360" marB="0" anchor="ctr"/>
                </a:tc>
                <a:tc>
                  <a:txBody>
                    <a:bodyPr/>
                    <a:lstStyle/>
                    <a:p>
                      <a:pPr algn="l" fontAlgn="ctr"/>
                      <a:r>
                        <a:rPr lang="it-IT" sz="1400" u="none" strike="noStrike" dirty="0">
                          <a:effectLst/>
                        </a:rPr>
                        <a:t>Title</a:t>
                      </a:r>
                      <a:endParaRPr lang="it-IT" sz="1400" b="0" i="0" u="none" strike="noStrike" dirty="0">
                        <a:solidFill>
                          <a:srgbClr val="000000"/>
                        </a:solidFill>
                        <a:effectLst/>
                        <a:latin typeface="Arial" panose="020B0604020202020204" pitchFamily="34" charset="0"/>
                      </a:endParaRPr>
                    </a:p>
                  </a:txBody>
                  <a:tcPr marL="4360" marR="4360" marT="4360" marB="0" anchor="ctr"/>
                </a:tc>
                <a:tc>
                  <a:txBody>
                    <a:bodyPr/>
                    <a:lstStyle/>
                    <a:p>
                      <a:pPr algn="ctr" fontAlgn="ctr"/>
                      <a:r>
                        <a:rPr lang="it-IT" sz="1400" u="none" strike="noStrike" dirty="0">
                          <a:effectLst/>
                        </a:rPr>
                        <a:t>Lead Beneficiary</a:t>
                      </a:r>
                      <a:endParaRPr lang="it-IT" sz="1400" b="0" i="0" u="none" strike="noStrike" dirty="0">
                        <a:solidFill>
                          <a:srgbClr val="000000"/>
                        </a:solidFill>
                        <a:effectLst/>
                        <a:latin typeface="Arial" panose="020B0604020202020204" pitchFamily="34" charset="0"/>
                      </a:endParaRPr>
                    </a:p>
                  </a:txBody>
                  <a:tcPr marL="4360" marR="4360" marT="4360" marB="0" anchor="ctr"/>
                </a:tc>
                <a:tc>
                  <a:txBody>
                    <a:bodyPr/>
                    <a:lstStyle/>
                    <a:p>
                      <a:pPr algn="ctr" fontAlgn="ctr"/>
                      <a:r>
                        <a:rPr lang="fr-FR" sz="1400" u="none" strike="noStrike" dirty="0">
                          <a:effectLst/>
                        </a:rPr>
                        <a:t>Est. Del. Date (</a:t>
                      </a:r>
                      <a:r>
                        <a:rPr lang="fr-FR" sz="1400" u="none" strike="noStrike" dirty="0" err="1">
                          <a:effectLst/>
                        </a:rPr>
                        <a:t>annex</a:t>
                      </a:r>
                      <a:r>
                        <a:rPr lang="fr-FR" sz="1400" u="none" strike="noStrike" dirty="0">
                          <a:effectLst/>
                        </a:rPr>
                        <a:t> I)</a:t>
                      </a:r>
                      <a:endParaRPr lang="fr-FR" sz="1400" b="0" i="0" u="none" strike="noStrike" dirty="0">
                        <a:solidFill>
                          <a:srgbClr val="000000"/>
                        </a:solidFill>
                        <a:effectLst/>
                        <a:latin typeface="Arial" panose="020B0604020202020204" pitchFamily="34" charset="0"/>
                      </a:endParaRPr>
                    </a:p>
                  </a:txBody>
                  <a:tcPr marL="4360" marR="4360" marT="4360" marB="0" anchor="ctr"/>
                </a:tc>
                <a:tc>
                  <a:txBody>
                    <a:bodyPr/>
                    <a:lstStyle/>
                    <a:p>
                      <a:pPr algn="ctr" fontAlgn="ctr"/>
                      <a:r>
                        <a:rPr lang="fr-FR" sz="1400" u="none" strike="noStrike" kern="1200" dirty="0" err="1">
                          <a:solidFill>
                            <a:schemeClr val="dk1"/>
                          </a:solidFill>
                          <a:effectLst/>
                          <a:latin typeface="+mn-lt"/>
                          <a:ea typeface="+mn-ea"/>
                          <a:cs typeface="+mn-cs"/>
                        </a:rPr>
                        <a:t>Actual</a:t>
                      </a:r>
                      <a:endParaRPr lang="fr-FR" sz="1400" u="none" strike="noStrike" kern="1200" dirty="0">
                        <a:solidFill>
                          <a:schemeClr val="dk1"/>
                        </a:solidFill>
                        <a:effectLst/>
                        <a:latin typeface="+mn-lt"/>
                        <a:ea typeface="+mn-ea"/>
                        <a:cs typeface="+mn-cs"/>
                      </a:endParaRPr>
                    </a:p>
                  </a:txBody>
                  <a:tcPr marL="4360" marR="4360" marT="4360" marB="0" anchor="ctr"/>
                </a:tc>
                <a:extLst>
                  <a:ext uri="{0D108BD9-81ED-4DB2-BD59-A6C34878D82A}">
                    <a16:rowId xmlns:a16="http://schemas.microsoft.com/office/drawing/2014/main" val="259081771"/>
                  </a:ext>
                </a:extLst>
              </a:tr>
              <a:tr h="403684">
                <a:tc>
                  <a:txBody>
                    <a:bodyPr/>
                    <a:lstStyle/>
                    <a:p>
                      <a:pPr algn="ctr" fontAlgn="b"/>
                      <a:r>
                        <a:rPr lang="it-IT" sz="1400" kern="1200" dirty="0">
                          <a:solidFill>
                            <a:schemeClr val="dk1"/>
                          </a:solidFill>
                          <a:latin typeface="+mn-lt"/>
                          <a:ea typeface="+mn-ea"/>
                          <a:cs typeface="+mn-cs"/>
                        </a:rPr>
                        <a:t>2</a:t>
                      </a:r>
                    </a:p>
                  </a:txBody>
                  <a:tcPr marL="4360" marR="4360" marT="4360" marB="0" anchor="ctr"/>
                </a:tc>
                <a:tc>
                  <a:txBody>
                    <a:bodyPr/>
                    <a:lstStyle/>
                    <a:p>
                      <a:pPr algn="ctr" fontAlgn="b"/>
                      <a:r>
                        <a:rPr lang="it-IT" sz="1400" kern="1200" dirty="0">
                          <a:solidFill>
                            <a:schemeClr val="dk1"/>
                          </a:solidFill>
                          <a:latin typeface="+mn-lt"/>
                          <a:ea typeface="+mn-ea"/>
                          <a:cs typeface="+mn-cs"/>
                        </a:rPr>
                        <a:t>2.3</a:t>
                      </a:r>
                    </a:p>
                  </a:txBody>
                  <a:tcPr marL="4360" marR="4360" marT="4360" marB="0" anchor="ctr"/>
                </a:tc>
                <a:tc>
                  <a:txBody>
                    <a:bodyPr/>
                    <a:lstStyle/>
                    <a:p>
                      <a:pPr algn="ctr"/>
                      <a:r>
                        <a:rPr lang="en-AU" sz="1400" dirty="0">
                          <a:effectLst/>
                        </a:rPr>
                        <a:t>Developed fluidics, transport and kinetics model for 3 representative tar compounds and 3 commercial catalyst materials (</a:t>
                      </a:r>
                      <a:r>
                        <a:rPr lang="en-AU" sz="1400" dirty="0" err="1">
                          <a:effectLst/>
                        </a:rPr>
                        <a:t>alumino</a:t>
                      </a:r>
                      <a:r>
                        <a:rPr lang="en-AU" sz="1400" dirty="0">
                          <a:effectLst/>
                        </a:rPr>
                        <a:t>-silicates, zeolites, etc.)</a:t>
                      </a:r>
                    </a:p>
                  </a:txBody>
                  <a:tcPr anchor="ctr"/>
                </a:tc>
                <a:tc>
                  <a:txBody>
                    <a:bodyPr/>
                    <a:lstStyle/>
                    <a:p>
                      <a:pPr algn="ctr"/>
                      <a:r>
                        <a:rPr lang="it-IT" sz="1400" dirty="0">
                          <a:effectLst/>
                        </a:rPr>
                        <a:t>NIC</a:t>
                      </a:r>
                      <a:endParaRPr lang="en-AU" sz="1400" dirty="0">
                        <a:effectLst/>
                      </a:endParaRPr>
                    </a:p>
                  </a:txBody>
                  <a:tcPr anchor="ctr"/>
                </a:tc>
                <a:tc>
                  <a:txBody>
                    <a:bodyPr/>
                    <a:lstStyle/>
                    <a:p>
                      <a:pPr algn="ctr" fontAlgn="b"/>
                      <a:r>
                        <a:rPr lang="it-IT" sz="1400" kern="1200" dirty="0" err="1">
                          <a:solidFill>
                            <a:schemeClr val="dk1"/>
                          </a:solidFill>
                          <a:latin typeface="+mn-lt"/>
                          <a:ea typeface="+mn-ea"/>
                          <a:cs typeface="+mn-cs"/>
                        </a:rPr>
                        <a:t>Nov</a:t>
                      </a:r>
                      <a:r>
                        <a:rPr lang="it-IT" sz="1400" kern="1200" dirty="0">
                          <a:solidFill>
                            <a:schemeClr val="dk1"/>
                          </a:solidFill>
                          <a:latin typeface="+mn-lt"/>
                          <a:ea typeface="+mn-ea"/>
                          <a:cs typeface="+mn-cs"/>
                        </a:rPr>
                        <a:t> 2020</a:t>
                      </a:r>
                    </a:p>
                  </a:txBody>
                  <a:tcPr marL="4360" marR="4360" marT="4360" marB="0" anchor="ctr"/>
                </a:tc>
                <a:tc>
                  <a:txBody>
                    <a:bodyPr/>
                    <a:lstStyle/>
                    <a:p>
                      <a:pPr algn="ctr" fontAlgn="b"/>
                      <a:r>
                        <a:rPr lang="it-IT" sz="1400" kern="1200" dirty="0">
                          <a:solidFill>
                            <a:schemeClr val="dk1"/>
                          </a:solidFill>
                          <a:latin typeface="+mn-lt"/>
                          <a:ea typeface="+mn-ea"/>
                          <a:cs typeface="+mn-cs"/>
                        </a:rPr>
                        <a:t>25</a:t>
                      </a:r>
                    </a:p>
                  </a:txBody>
                  <a:tcPr marL="4360" marR="4360" marT="4360" marB="0" anchor="ctr"/>
                </a:tc>
                <a:extLst>
                  <a:ext uri="{0D108BD9-81ED-4DB2-BD59-A6C34878D82A}">
                    <a16:rowId xmlns:a16="http://schemas.microsoft.com/office/drawing/2014/main" val="3612507394"/>
                  </a:ext>
                </a:extLst>
              </a:tr>
              <a:tr h="403684">
                <a:tc>
                  <a:txBody>
                    <a:bodyPr/>
                    <a:lstStyle/>
                    <a:p>
                      <a:pPr algn="ctr" fontAlgn="b"/>
                      <a:r>
                        <a:rPr lang="it-IT" sz="1400" kern="1200" dirty="0">
                          <a:solidFill>
                            <a:schemeClr val="dk1"/>
                          </a:solidFill>
                          <a:latin typeface="+mn-lt"/>
                          <a:ea typeface="+mn-ea"/>
                          <a:cs typeface="+mn-cs"/>
                        </a:rPr>
                        <a:t>2</a:t>
                      </a:r>
                    </a:p>
                  </a:txBody>
                  <a:tcPr marL="4360" marR="4360" marT="4360" marB="0" anchor="ctr"/>
                </a:tc>
                <a:tc>
                  <a:txBody>
                    <a:bodyPr/>
                    <a:lstStyle/>
                    <a:p>
                      <a:pPr algn="ctr" fontAlgn="b"/>
                      <a:r>
                        <a:rPr lang="it-IT" sz="1400" kern="1200" dirty="0">
                          <a:solidFill>
                            <a:schemeClr val="dk1"/>
                          </a:solidFill>
                          <a:latin typeface="+mn-lt"/>
                          <a:ea typeface="+mn-ea"/>
                          <a:cs typeface="+mn-cs"/>
                        </a:rPr>
                        <a:t>2.4</a:t>
                      </a:r>
                    </a:p>
                  </a:txBody>
                  <a:tcPr marL="4360" marR="4360" marT="4360" marB="0" anchor="ctr"/>
                </a:tc>
                <a:tc>
                  <a:txBody>
                    <a:bodyPr/>
                    <a:lstStyle/>
                    <a:p>
                      <a:pPr algn="l"/>
                      <a:r>
                        <a:rPr lang="en-AU" sz="1400" dirty="0"/>
                        <a:t>Public report summarizing the developed fluidics, transport and kinetics model for 3 representative tar compounds</a:t>
                      </a:r>
                      <a:endParaRPr lang="en-US" sz="1400" kern="1200" dirty="0">
                        <a:solidFill>
                          <a:schemeClr val="dk1"/>
                        </a:solidFill>
                        <a:latin typeface="+mn-lt"/>
                        <a:ea typeface="+mn-ea"/>
                        <a:cs typeface="+mn-cs"/>
                      </a:endParaRPr>
                    </a:p>
                  </a:txBody>
                  <a:tcPr anchor="ctr"/>
                </a:tc>
                <a:tc>
                  <a:txBody>
                    <a:bodyPr/>
                    <a:lstStyle/>
                    <a:p>
                      <a:pPr algn="ctr"/>
                      <a:r>
                        <a:rPr lang="it-IT" sz="1400" kern="1200" dirty="0">
                          <a:solidFill>
                            <a:schemeClr val="dk1"/>
                          </a:solidFill>
                          <a:latin typeface="+mn-lt"/>
                          <a:ea typeface="+mn-ea"/>
                          <a:cs typeface="+mn-cs"/>
                        </a:rPr>
                        <a:t>NIC</a:t>
                      </a:r>
                    </a:p>
                  </a:txBody>
                  <a:tcPr anchor="ctr"/>
                </a:tc>
                <a:tc>
                  <a:txBody>
                    <a:bodyPr/>
                    <a:lstStyle/>
                    <a:p>
                      <a:pPr algn="ctr" fontAlgn="b"/>
                      <a:r>
                        <a:rPr lang="it-IT" sz="1400" kern="1200" dirty="0" err="1">
                          <a:solidFill>
                            <a:schemeClr val="dk1"/>
                          </a:solidFill>
                          <a:latin typeface="+mn-lt"/>
                          <a:ea typeface="+mn-ea"/>
                          <a:cs typeface="+mn-cs"/>
                        </a:rPr>
                        <a:t>Nov</a:t>
                      </a:r>
                      <a:r>
                        <a:rPr lang="it-IT" sz="1400" kern="1200" dirty="0">
                          <a:solidFill>
                            <a:schemeClr val="dk1"/>
                          </a:solidFill>
                          <a:latin typeface="+mn-lt"/>
                          <a:ea typeface="+mn-ea"/>
                          <a:cs typeface="+mn-cs"/>
                        </a:rPr>
                        <a:t> 2020</a:t>
                      </a:r>
                    </a:p>
                  </a:txBody>
                  <a:tcPr marL="4360" marR="4360" marT="4360" marB="0" anchor="ctr"/>
                </a:tc>
                <a:tc>
                  <a:txBody>
                    <a:bodyPr/>
                    <a:lstStyle/>
                    <a:p>
                      <a:pPr algn="ctr" fontAlgn="b"/>
                      <a:r>
                        <a:rPr lang="it-IT" sz="1400" kern="1200" dirty="0">
                          <a:solidFill>
                            <a:schemeClr val="dk1"/>
                          </a:solidFill>
                          <a:latin typeface="+mn-lt"/>
                          <a:ea typeface="+mn-ea"/>
                          <a:cs typeface="+mn-cs"/>
                        </a:rPr>
                        <a:t>26</a:t>
                      </a:r>
                    </a:p>
                  </a:txBody>
                  <a:tcPr marL="4360" marR="4360" marT="4360" marB="0" anchor="ctr"/>
                </a:tc>
                <a:extLst>
                  <a:ext uri="{0D108BD9-81ED-4DB2-BD59-A6C34878D82A}">
                    <a16:rowId xmlns:a16="http://schemas.microsoft.com/office/drawing/2014/main" val="543548603"/>
                  </a:ext>
                </a:extLst>
              </a:tr>
              <a:tr h="403684">
                <a:tc>
                  <a:txBody>
                    <a:bodyPr/>
                    <a:lstStyle/>
                    <a:p>
                      <a:pPr algn="ctr" fontAlgn="b"/>
                      <a:r>
                        <a:rPr lang="it-IT" sz="1400" kern="1200" dirty="0">
                          <a:solidFill>
                            <a:schemeClr val="dk1"/>
                          </a:solidFill>
                          <a:latin typeface="+mn-lt"/>
                          <a:ea typeface="+mn-ea"/>
                          <a:cs typeface="+mn-cs"/>
                        </a:rPr>
                        <a:t>3</a:t>
                      </a:r>
                    </a:p>
                  </a:txBody>
                  <a:tcPr marL="4360" marR="4360" marT="4360" marB="0" anchor="ctr"/>
                </a:tc>
                <a:tc>
                  <a:txBody>
                    <a:bodyPr/>
                    <a:lstStyle/>
                    <a:p>
                      <a:pPr algn="ctr" fontAlgn="b"/>
                      <a:r>
                        <a:rPr lang="it-IT" sz="1400" kern="1200" dirty="0">
                          <a:solidFill>
                            <a:schemeClr val="dk1"/>
                          </a:solidFill>
                          <a:latin typeface="+mn-lt"/>
                          <a:ea typeface="+mn-ea"/>
                          <a:cs typeface="+mn-cs"/>
                        </a:rPr>
                        <a:t>3.2</a:t>
                      </a:r>
                    </a:p>
                  </a:txBody>
                  <a:tcPr marL="4360" marR="4360" marT="4360" marB="0" anchor="ctr"/>
                </a:tc>
                <a:tc>
                  <a:txBody>
                    <a:bodyPr/>
                    <a:lstStyle/>
                    <a:p>
                      <a:pPr algn="l"/>
                      <a:r>
                        <a:rPr lang="en-AU" sz="1400" dirty="0"/>
                        <a:t>Report on the development of new catalyst material</a:t>
                      </a:r>
                      <a:endParaRPr lang="en-US" sz="1400" kern="1200" dirty="0">
                        <a:solidFill>
                          <a:schemeClr val="dk1"/>
                        </a:solidFill>
                        <a:latin typeface="+mn-lt"/>
                        <a:ea typeface="+mn-ea"/>
                        <a:cs typeface="+mn-cs"/>
                      </a:endParaRPr>
                    </a:p>
                  </a:txBody>
                  <a:tcPr anchor="ctr"/>
                </a:tc>
                <a:tc>
                  <a:txBody>
                    <a:bodyPr/>
                    <a:lstStyle/>
                    <a:p>
                      <a:pPr algn="ctr"/>
                      <a:r>
                        <a:rPr lang="it-IT" sz="1400" kern="1200" dirty="0">
                          <a:solidFill>
                            <a:schemeClr val="dk1"/>
                          </a:solidFill>
                          <a:latin typeface="+mn-lt"/>
                          <a:ea typeface="+mn-ea"/>
                          <a:cs typeface="+mn-cs"/>
                        </a:rPr>
                        <a:t>IFE</a:t>
                      </a:r>
                    </a:p>
                  </a:txBody>
                  <a:tcPr anchor="ctr"/>
                </a:tc>
                <a:tc>
                  <a:txBody>
                    <a:bodyPr/>
                    <a:lstStyle/>
                    <a:p>
                      <a:pPr algn="ctr" fontAlgn="b"/>
                      <a:r>
                        <a:rPr lang="it-IT" sz="1400" kern="1200" dirty="0" err="1">
                          <a:solidFill>
                            <a:schemeClr val="dk1"/>
                          </a:solidFill>
                          <a:latin typeface="+mn-lt"/>
                          <a:ea typeface="+mn-ea"/>
                          <a:cs typeface="+mn-cs"/>
                        </a:rPr>
                        <a:t>Apr</a:t>
                      </a:r>
                      <a:r>
                        <a:rPr lang="it-IT" sz="1400" kern="1200" dirty="0">
                          <a:solidFill>
                            <a:schemeClr val="dk1"/>
                          </a:solidFill>
                          <a:latin typeface="+mn-lt"/>
                          <a:ea typeface="+mn-ea"/>
                          <a:cs typeface="+mn-cs"/>
                        </a:rPr>
                        <a:t> 2020</a:t>
                      </a:r>
                    </a:p>
                  </a:txBody>
                  <a:tcPr marL="4360" marR="4360" marT="4360" marB="0" anchor="ctr"/>
                </a:tc>
                <a:tc>
                  <a:txBody>
                    <a:bodyPr/>
                    <a:lstStyle/>
                    <a:p>
                      <a:pPr algn="ctr" fontAlgn="b"/>
                      <a:r>
                        <a:rPr lang="it-IT" sz="1400" kern="1200" dirty="0">
                          <a:solidFill>
                            <a:schemeClr val="dk1"/>
                          </a:solidFill>
                          <a:latin typeface="+mn-lt"/>
                          <a:ea typeface="+mn-ea"/>
                          <a:cs typeface="+mn-cs"/>
                        </a:rPr>
                        <a:t>29</a:t>
                      </a:r>
                    </a:p>
                  </a:txBody>
                  <a:tcPr marL="4360" marR="4360" marT="4360" marB="0" anchor="ctr"/>
                </a:tc>
                <a:extLst>
                  <a:ext uri="{0D108BD9-81ED-4DB2-BD59-A6C34878D82A}">
                    <a16:rowId xmlns:a16="http://schemas.microsoft.com/office/drawing/2014/main" val="3995114491"/>
                  </a:ext>
                </a:extLst>
              </a:tr>
              <a:tr h="403684">
                <a:tc>
                  <a:txBody>
                    <a:bodyPr/>
                    <a:lstStyle/>
                    <a:p>
                      <a:pPr algn="ctr" fontAlgn="b"/>
                      <a:r>
                        <a:rPr lang="it-IT" sz="1400" kern="1200" dirty="0">
                          <a:solidFill>
                            <a:schemeClr val="dk1"/>
                          </a:solidFill>
                          <a:latin typeface="+mn-lt"/>
                          <a:ea typeface="+mn-ea"/>
                          <a:cs typeface="+mn-cs"/>
                        </a:rPr>
                        <a:t>3</a:t>
                      </a:r>
                    </a:p>
                  </a:txBody>
                  <a:tcPr marL="4360" marR="4360" marT="4360" marB="0" anchor="ctr"/>
                </a:tc>
                <a:tc>
                  <a:txBody>
                    <a:bodyPr/>
                    <a:lstStyle/>
                    <a:p>
                      <a:pPr algn="ctr" fontAlgn="b"/>
                      <a:r>
                        <a:rPr lang="it-IT" sz="1400" kern="1200" dirty="0">
                          <a:solidFill>
                            <a:schemeClr val="dk1"/>
                          </a:solidFill>
                          <a:latin typeface="+mn-lt"/>
                          <a:ea typeface="+mn-ea"/>
                          <a:cs typeface="+mn-cs"/>
                        </a:rPr>
                        <a:t>3.3</a:t>
                      </a:r>
                    </a:p>
                  </a:txBody>
                  <a:tcPr marL="4360" marR="4360" marT="4360" marB="0" anchor="ctr"/>
                </a:tc>
                <a:tc>
                  <a:txBody>
                    <a:bodyPr/>
                    <a:lstStyle/>
                    <a:p>
                      <a:pPr algn="l"/>
                      <a:r>
                        <a:rPr lang="en-AU" sz="1400" dirty="0"/>
                        <a:t>Public report on the development of new improved catalyst materials</a:t>
                      </a:r>
                      <a:endParaRPr lang="en-US" sz="1400" kern="1200" dirty="0">
                        <a:solidFill>
                          <a:schemeClr val="dk1"/>
                        </a:solidFill>
                        <a:latin typeface="+mn-lt"/>
                        <a:ea typeface="+mn-ea"/>
                        <a:cs typeface="+mn-cs"/>
                      </a:endParaRPr>
                    </a:p>
                  </a:txBody>
                  <a:tcPr anchor="ctr"/>
                </a:tc>
                <a:tc>
                  <a:txBody>
                    <a:bodyPr/>
                    <a:lstStyle/>
                    <a:p>
                      <a:pPr algn="ctr"/>
                      <a:r>
                        <a:rPr lang="it-IT" sz="1400" kern="1200" dirty="0">
                          <a:solidFill>
                            <a:schemeClr val="dk1"/>
                          </a:solidFill>
                          <a:latin typeface="+mn-lt"/>
                          <a:ea typeface="+mn-ea"/>
                          <a:cs typeface="+mn-cs"/>
                        </a:rPr>
                        <a:t>IFE</a:t>
                      </a:r>
                    </a:p>
                  </a:txBody>
                  <a:tcPr anchor="ctr"/>
                </a:tc>
                <a:tc>
                  <a:txBody>
                    <a:bodyPr/>
                    <a:lstStyle/>
                    <a:p>
                      <a:pPr algn="ctr" fontAlgn="b"/>
                      <a:r>
                        <a:rPr lang="it-IT" sz="1400" kern="1200" dirty="0" err="1">
                          <a:solidFill>
                            <a:schemeClr val="dk1"/>
                          </a:solidFill>
                          <a:latin typeface="+mn-lt"/>
                          <a:ea typeface="+mn-ea"/>
                          <a:cs typeface="+mn-cs"/>
                        </a:rPr>
                        <a:t>Apr</a:t>
                      </a:r>
                      <a:r>
                        <a:rPr lang="it-IT" sz="1400" kern="1200" dirty="0">
                          <a:solidFill>
                            <a:schemeClr val="dk1"/>
                          </a:solidFill>
                          <a:latin typeface="+mn-lt"/>
                          <a:ea typeface="+mn-ea"/>
                          <a:cs typeface="+mn-cs"/>
                        </a:rPr>
                        <a:t> 2020</a:t>
                      </a:r>
                    </a:p>
                  </a:txBody>
                  <a:tcPr marL="4360" marR="4360" marT="4360" marB="0" anchor="ctr"/>
                </a:tc>
                <a:tc>
                  <a:txBody>
                    <a:bodyPr/>
                    <a:lstStyle/>
                    <a:p>
                      <a:pPr algn="ctr" fontAlgn="b"/>
                      <a:r>
                        <a:rPr lang="it-IT" sz="1400" kern="1200" dirty="0">
                          <a:solidFill>
                            <a:schemeClr val="dk1"/>
                          </a:solidFill>
                          <a:latin typeface="+mn-lt"/>
                          <a:ea typeface="+mn-ea"/>
                          <a:cs typeface="+mn-cs"/>
                        </a:rPr>
                        <a:t>29</a:t>
                      </a:r>
                    </a:p>
                  </a:txBody>
                  <a:tcPr marL="4360" marR="4360" marT="4360" marB="0" anchor="ctr"/>
                </a:tc>
                <a:extLst>
                  <a:ext uri="{0D108BD9-81ED-4DB2-BD59-A6C34878D82A}">
                    <a16:rowId xmlns:a16="http://schemas.microsoft.com/office/drawing/2014/main" val="3090858199"/>
                  </a:ext>
                </a:extLst>
              </a:tr>
            </a:tbl>
          </a:graphicData>
        </a:graphic>
      </p:graphicFrame>
    </p:spTree>
    <p:extLst>
      <p:ext uri="{BB962C8B-B14F-4D97-AF65-F5344CB8AC3E}">
        <p14:creationId xmlns:p14="http://schemas.microsoft.com/office/powerpoint/2010/main" val="1610718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049FE-5C7F-4703-914F-F077437CA57D}"/>
              </a:ext>
            </a:extLst>
          </p:cNvPr>
          <p:cNvSpPr>
            <a:spLocks noGrp="1"/>
          </p:cNvSpPr>
          <p:nvPr>
            <p:ph idx="1"/>
          </p:nvPr>
        </p:nvSpPr>
        <p:spPr/>
        <p:txBody>
          <a:bodyPr/>
          <a:lstStyle/>
          <a:p>
            <a:endParaRPr lang="en-AU"/>
          </a:p>
        </p:txBody>
      </p:sp>
      <p:sp>
        <p:nvSpPr>
          <p:cNvPr id="2" name="Title 1">
            <a:extLst>
              <a:ext uri="{FF2B5EF4-FFF2-40B4-BE49-F238E27FC236}">
                <a16:creationId xmlns:a16="http://schemas.microsoft.com/office/drawing/2014/main" id="{998D66D0-517B-4146-98EA-504D1DDF0EA4}"/>
              </a:ext>
            </a:extLst>
          </p:cNvPr>
          <p:cNvSpPr>
            <a:spLocks noGrp="1"/>
          </p:cNvSpPr>
          <p:nvPr>
            <p:ph type="title"/>
          </p:nvPr>
        </p:nvSpPr>
        <p:spPr/>
        <p:txBody>
          <a:bodyPr/>
          <a:lstStyle/>
          <a:p>
            <a:r>
              <a:rPr lang="it-IT" dirty="0"/>
              <a:t>Milestone submitted since the last meeting </a:t>
            </a:r>
          </a:p>
        </p:txBody>
      </p:sp>
      <p:graphicFrame>
        <p:nvGraphicFramePr>
          <p:cNvPr id="5" name="Table 4">
            <a:extLst>
              <a:ext uri="{FF2B5EF4-FFF2-40B4-BE49-F238E27FC236}">
                <a16:creationId xmlns:a16="http://schemas.microsoft.com/office/drawing/2014/main" id="{C14E752C-D18B-4B16-AC8C-919020E18622}"/>
              </a:ext>
            </a:extLst>
          </p:cNvPr>
          <p:cNvGraphicFramePr>
            <a:graphicFrameLocks noGrp="1"/>
          </p:cNvGraphicFramePr>
          <p:nvPr>
            <p:extLst>
              <p:ext uri="{D42A27DB-BD31-4B8C-83A1-F6EECF244321}">
                <p14:modId xmlns:p14="http://schemas.microsoft.com/office/powerpoint/2010/main" val="3910296246"/>
              </p:ext>
            </p:extLst>
          </p:nvPr>
        </p:nvGraphicFramePr>
        <p:xfrm>
          <a:off x="408592" y="1056420"/>
          <a:ext cx="8162734" cy="2137381"/>
        </p:xfrm>
        <a:graphic>
          <a:graphicData uri="http://schemas.openxmlformats.org/drawingml/2006/table">
            <a:tbl>
              <a:tblPr>
                <a:tableStyleId>{0505E3EF-67EA-436B-97B2-0124C06EBD24}</a:tableStyleId>
              </a:tblPr>
              <a:tblGrid>
                <a:gridCol w="423291">
                  <a:extLst>
                    <a:ext uri="{9D8B030D-6E8A-4147-A177-3AD203B41FA5}">
                      <a16:colId xmlns:a16="http://schemas.microsoft.com/office/drawing/2014/main" val="490119285"/>
                    </a:ext>
                  </a:extLst>
                </a:gridCol>
                <a:gridCol w="473557">
                  <a:extLst>
                    <a:ext uri="{9D8B030D-6E8A-4147-A177-3AD203B41FA5}">
                      <a16:colId xmlns:a16="http://schemas.microsoft.com/office/drawing/2014/main" val="1770729415"/>
                    </a:ext>
                  </a:extLst>
                </a:gridCol>
                <a:gridCol w="4563631">
                  <a:extLst>
                    <a:ext uri="{9D8B030D-6E8A-4147-A177-3AD203B41FA5}">
                      <a16:colId xmlns:a16="http://schemas.microsoft.com/office/drawing/2014/main" val="1370647821"/>
                    </a:ext>
                  </a:extLst>
                </a:gridCol>
                <a:gridCol w="921224">
                  <a:extLst>
                    <a:ext uri="{9D8B030D-6E8A-4147-A177-3AD203B41FA5}">
                      <a16:colId xmlns:a16="http://schemas.microsoft.com/office/drawing/2014/main" val="1202484154"/>
                    </a:ext>
                  </a:extLst>
                </a:gridCol>
                <a:gridCol w="1112292">
                  <a:extLst>
                    <a:ext uri="{9D8B030D-6E8A-4147-A177-3AD203B41FA5}">
                      <a16:colId xmlns:a16="http://schemas.microsoft.com/office/drawing/2014/main" val="3434376611"/>
                    </a:ext>
                  </a:extLst>
                </a:gridCol>
                <a:gridCol w="668739">
                  <a:extLst>
                    <a:ext uri="{9D8B030D-6E8A-4147-A177-3AD203B41FA5}">
                      <a16:colId xmlns:a16="http://schemas.microsoft.com/office/drawing/2014/main" val="3492646820"/>
                    </a:ext>
                  </a:extLst>
                </a:gridCol>
              </a:tblGrid>
              <a:tr h="460981">
                <a:tc>
                  <a:txBody>
                    <a:bodyPr/>
                    <a:lstStyle/>
                    <a:p>
                      <a:pPr algn="l" fontAlgn="ctr"/>
                      <a:r>
                        <a:rPr lang="it-IT" sz="1400" u="none" strike="noStrike" dirty="0">
                          <a:effectLst/>
                        </a:rPr>
                        <a:t>WP</a:t>
                      </a:r>
                      <a:endParaRPr lang="it-IT" sz="1400" b="0" i="0" u="none" strike="noStrike" dirty="0">
                        <a:solidFill>
                          <a:srgbClr val="000000"/>
                        </a:solidFill>
                        <a:effectLst/>
                        <a:latin typeface="Arial" panose="020B0604020202020204" pitchFamily="34" charset="0"/>
                      </a:endParaRPr>
                    </a:p>
                  </a:txBody>
                  <a:tcPr marL="4360" marR="4360" marT="4360" marB="0" anchor="ctr"/>
                </a:tc>
                <a:tc>
                  <a:txBody>
                    <a:bodyPr/>
                    <a:lstStyle/>
                    <a:p>
                      <a:pPr algn="l" fontAlgn="ctr"/>
                      <a:r>
                        <a:rPr lang="it-IT" sz="1400" u="none" strike="noStrike" dirty="0">
                          <a:effectLst/>
                        </a:rPr>
                        <a:t>Mil#</a:t>
                      </a:r>
                      <a:endParaRPr lang="it-IT" sz="1400" b="0" i="0" u="none" strike="noStrike" dirty="0">
                        <a:solidFill>
                          <a:srgbClr val="000000"/>
                        </a:solidFill>
                        <a:effectLst/>
                        <a:latin typeface="Arial" panose="020B0604020202020204" pitchFamily="34" charset="0"/>
                      </a:endParaRPr>
                    </a:p>
                  </a:txBody>
                  <a:tcPr marL="4360" marR="4360" marT="4360" marB="0" anchor="ctr"/>
                </a:tc>
                <a:tc>
                  <a:txBody>
                    <a:bodyPr/>
                    <a:lstStyle/>
                    <a:p>
                      <a:pPr algn="l" fontAlgn="ctr"/>
                      <a:r>
                        <a:rPr lang="it-IT" sz="1400" u="none" strike="noStrike" dirty="0">
                          <a:effectLst/>
                        </a:rPr>
                        <a:t>Title</a:t>
                      </a:r>
                      <a:endParaRPr lang="it-IT" sz="1400" b="0" i="0" u="none" strike="noStrike" dirty="0">
                        <a:solidFill>
                          <a:srgbClr val="000000"/>
                        </a:solidFill>
                        <a:effectLst/>
                        <a:latin typeface="Arial" panose="020B0604020202020204" pitchFamily="34" charset="0"/>
                      </a:endParaRPr>
                    </a:p>
                  </a:txBody>
                  <a:tcPr marL="4360" marR="4360" marT="4360" marB="0" anchor="ctr"/>
                </a:tc>
                <a:tc>
                  <a:txBody>
                    <a:bodyPr/>
                    <a:lstStyle/>
                    <a:p>
                      <a:pPr algn="ctr" fontAlgn="ctr"/>
                      <a:r>
                        <a:rPr lang="it-IT" sz="1400" u="none" strike="noStrike" dirty="0">
                          <a:effectLst/>
                        </a:rPr>
                        <a:t>Lead Beneficiary</a:t>
                      </a:r>
                      <a:endParaRPr lang="it-IT" sz="1400" b="0" i="0" u="none" strike="noStrike" dirty="0">
                        <a:solidFill>
                          <a:srgbClr val="000000"/>
                        </a:solidFill>
                        <a:effectLst/>
                        <a:latin typeface="Arial" panose="020B0604020202020204" pitchFamily="34" charset="0"/>
                      </a:endParaRPr>
                    </a:p>
                  </a:txBody>
                  <a:tcPr marL="4360" marR="4360" marT="4360" marB="0" anchor="ctr"/>
                </a:tc>
                <a:tc>
                  <a:txBody>
                    <a:bodyPr/>
                    <a:lstStyle/>
                    <a:p>
                      <a:pPr algn="ctr" fontAlgn="ctr"/>
                      <a:r>
                        <a:rPr lang="fr-FR" sz="1400" u="none" strike="noStrike" dirty="0">
                          <a:effectLst/>
                        </a:rPr>
                        <a:t>Est. Del. Date (</a:t>
                      </a:r>
                      <a:r>
                        <a:rPr lang="fr-FR" sz="1400" u="none" strike="noStrike" dirty="0" err="1">
                          <a:effectLst/>
                        </a:rPr>
                        <a:t>annex</a:t>
                      </a:r>
                      <a:r>
                        <a:rPr lang="fr-FR" sz="1400" u="none" strike="noStrike" dirty="0">
                          <a:effectLst/>
                        </a:rPr>
                        <a:t> I)</a:t>
                      </a:r>
                      <a:endParaRPr lang="fr-FR" sz="1400" b="0" i="0" u="none" strike="noStrike" dirty="0">
                        <a:solidFill>
                          <a:srgbClr val="000000"/>
                        </a:solidFill>
                        <a:effectLst/>
                        <a:latin typeface="Arial" panose="020B0604020202020204" pitchFamily="34" charset="0"/>
                      </a:endParaRPr>
                    </a:p>
                  </a:txBody>
                  <a:tcPr marL="4360" marR="4360" marT="4360" marB="0" anchor="ctr"/>
                </a:tc>
                <a:tc>
                  <a:txBody>
                    <a:bodyPr/>
                    <a:lstStyle/>
                    <a:p>
                      <a:pPr algn="ctr" fontAlgn="ctr"/>
                      <a:r>
                        <a:rPr lang="fr-FR" sz="1400" u="none" strike="noStrike" kern="1200" dirty="0" err="1">
                          <a:solidFill>
                            <a:schemeClr val="dk1"/>
                          </a:solidFill>
                          <a:effectLst/>
                          <a:latin typeface="+mn-lt"/>
                          <a:ea typeface="+mn-ea"/>
                          <a:cs typeface="+mn-cs"/>
                        </a:rPr>
                        <a:t>Actual</a:t>
                      </a:r>
                      <a:endParaRPr lang="fr-FR" sz="1400" u="none" strike="noStrike" kern="1200" dirty="0">
                        <a:solidFill>
                          <a:schemeClr val="dk1"/>
                        </a:solidFill>
                        <a:effectLst/>
                        <a:latin typeface="+mn-lt"/>
                        <a:ea typeface="+mn-ea"/>
                        <a:cs typeface="+mn-cs"/>
                      </a:endParaRPr>
                    </a:p>
                  </a:txBody>
                  <a:tcPr marL="4360" marR="4360" marT="4360" marB="0" anchor="ctr"/>
                </a:tc>
                <a:extLst>
                  <a:ext uri="{0D108BD9-81ED-4DB2-BD59-A6C34878D82A}">
                    <a16:rowId xmlns:a16="http://schemas.microsoft.com/office/drawing/2014/main" val="259081771"/>
                  </a:ext>
                </a:extLst>
              </a:tr>
              <a:tr h="403684">
                <a:tc>
                  <a:txBody>
                    <a:bodyPr/>
                    <a:lstStyle/>
                    <a:p>
                      <a:pPr algn="ctr" fontAlgn="b"/>
                      <a:r>
                        <a:rPr lang="it-IT" sz="1400" kern="1200" dirty="0">
                          <a:solidFill>
                            <a:schemeClr val="dk1"/>
                          </a:solidFill>
                          <a:latin typeface="+mn-lt"/>
                          <a:ea typeface="+mn-ea"/>
                          <a:cs typeface="+mn-cs"/>
                        </a:rPr>
                        <a:t>5</a:t>
                      </a:r>
                    </a:p>
                  </a:txBody>
                  <a:tcPr marL="4360" marR="4360" marT="4360" marB="0" anchor="ctr"/>
                </a:tc>
                <a:tc>
                  <a:txBody>
                    <a:bodyPr/>
                    <a:lstStyle/>
                    <a:p>
                      <a:pPr algn="ctr" fontAlgn="b"/>
                      <a:r>
                        <a:rPr lang="it-IT" sz="1400" kern="1200" dirty="0">
                          <a:solidFill>
                            <a:schemeClr val="dk1"/>
                          </a:solidFill>
                          <a:latin typeface="+mn-lt"/>
                          <a:ea typeface="+mn-ea"/>
                          <a:cs typeface="+mn-cs"/>
                        </a:rPr>
                        <a:t>4</a:t>
                      </a:r>
                    </a:p>
                  </a:txBody>
                  <a:tcPr marL="4360" marR="4360" marT="4360" marB="0" anchor="ctr"/>
                </a:tc>
                <a:tc>
                  <a:txBody>
                    <a:bodyPr/>
                    <a:lstStyle/>
                    <a:p>
                      <a:pPr algn="ctr"/>
                      <a:r>
                        <a:rPr lang="en-AU" sz="1400" dirty="0">
                          <a:effectLst/>
                        </a:rPr>
                        <a:t>Demonstration of the CONVERGE concept and its potential to reduce the methanol production losses by 30% compared to a state-of-the art configuration</a:t>
                      </a:r>
                    </a:p>
                  </a:txBody>
                  <a:tcPr anchor="ctr"/>
                </a:tc>
                <a:tc>
                  <a:txBody>
                    <a:bodyPr/>
                    <a:lstStyle/>
                    <a:p>
                      <a:pPr algn="ctr"/>
                      <a:r>
                        <a:rPr lang="it-IT" sz="1400" dirty="0">
                          <a:effectLst/>
                        </a:rPr>
                        <a:t>POLIMI</a:t>
                      </a:r>
                      <a:endParaRPr lang="en-AU" sz="1400" dirty="0">
                        <a:effectLst/>
                      </a:endParaRPr>
                    </a:p>
                  </a:txBody>
                  <a:tcPr anchor="ctr"/>
                </a:tc>
                <a:tc>
                  <a:txBody>
                    <a:bodyPr/>
                    <a:lstStyle/>
                    <a:p>
                      <a:pPr algn="ctr" fontAlgn="b"/>
                      <a:r>
                        <a:rPr lang="it-IT" sz="1400" kern="1200" dirty="0" err="1">
                          <a:solidFill>
                            <a:schemeClr val="dk1"/>
                          </a:solidFill>
                          <a:latin typeface="+mn-lt"/>
                          <a:ea typeface="+mn-ea"/>
                          <a:cs typeface="+mn-cs"/>
                        </a:rPr>
                        <a:t>July</a:t>
                      </a:r>
                      <a:r>
                        <a:rPr lang="it-IT" sz="1400" kern="1200" dirty="0">
                          <a:solidFill>
                            <a:schemeClr val="dk1"/>
                          </a:solidFill>
                          <a:latin typeface="+mn-lt"/>
                          <a:ea typeface="+mn-ea"/>
                          <a:cs typeface="+mn-cs"/>
                        </a:rPr>
                        <a:t> 2020</a:t>
                      </a:r>
                    </a:p>
                  </a:txBody>
                  <a:tcPr marL="4360" marR="4360" marT="4360" marB="0" anchor="ctr"/>
                </a:tc>
                <a:tc>
                  <a:txBody>
                    <a:bodyPr/>
                    <a:lstStyle/>
                    <a:p>
                      <a:pPr algn="ctr" fontAlgn="b"/>
                      <a:r>
                        <a:rPr lang="it-IT" sz="1400" kern="1200" dirty="0">
                          <a:solidFill>
                            <a:schemeClr val="dk1"/>
                          </a:solidFill>
                          <a:latin typeface="+mn-lt"/>
                          <a:ea typeface="+mn-ea"/>
                          <a:cs typeface="+mn-cs"/>
                        </a:rPr>
                        <a:t>28</a:t>
                      </a:r>
                    </a:p>
                  </a:txBody>
                  <a:tcPr marL="4360" marR="4360" marT="4360" marB="0" anchor="ctr"/>
                </a:tc>
                <a:extLst>
                  <a:ext uri="{0D108BD9-81ED-4DB2-BD59-A6C34878D82A}">
                    <a16:rowId xmlns:a16="http://schemas.microsoft.com/office/drawing/2014/main" val="3612507394"/>
                  </a:ext>
                </a:extLst>
              </a:tr>
              <a:tr h="403684">
                <a:tc>
                  <a:txBody>
                    <a:bodyPr/>
                    <a:lstStyle/>
                    <a:p>
                      <a:pPr algn="ctr" fontAlgn="b"/>
                      <a:r>
                        <a:rPr lang="it-IT" sz="1400" kern="1200" dirty="0">
                          <a:solidFill>
                            <a:schemeClr val="dk1"/>
                          </a:solidFill>
                          <a:latin typeface="+mn-lt"/>
                          <a:ea typeface="+mn-ea"/>
                          <a:cs typeface="+mn-cs"/>
                        </a:rPr>
                        <a:t>4</a:t>
                      </a:r>
                    </a:p>
                  </a:txBody>
                  <a:tcPr marL="4360" marR="4360" marT="4360" marB="0" anchor="ctr"/>
                </a:tc>
                <a:tc>
                  <a:txBody>
                    <a:bodyPr/>
                    <a:lstStyle/>
                    <a:p>
                      <a:pPr algn="ctr" fontAlgn="b"/>
                      <a:r>
                        <a:rPr lang="it-IT" sz="1400" kern="1200" dirty="0">
                          <a:solidFill>
                            <a:schemeClr val="dk1"/>
                          </a:solidFill>
                          <a:latin typeface="+mn-lt"/>
                          <a:ea typeface="+mn-ea"/>
                          <a:cs typeface="+mn-cs"/>
                        </a:rPr>
                        <a:t>5</a:t>
                      </a:r>
                    </a:p>
                  </a:txBody>
                  <a:tcPr marL="4360" marR="4360" marT="4360" marB="0" anchor="ctr"/>
                </a:tc>
                <a:tc>
                  <a:txBody>
                    <a:bodyPr/>
                    <a:lstStyle/>
                    <a:p>
                      <a:pPr algn="ctr"/>
                      <a:r>
                        <a:rPr lang="en-AU" sz="1400" dirty="0">
                          <a:effectLst/>
                        </a:rPr>
                        <a:t>Membrane type selection for and tested in the multi-tube enhanced methanol membrane reactor and experimental test program and conditions for the multi-tube membrane reactor tests </a:t>
                      </a:r>
                    </a:p>
                  </a:txBody>
                  <a:tcPr anchor="ctr"/>
                </a:tc>
                <a:tc>
                  <a:txBody>
                    <a:bodyPr/>
                    <a:lstStyle/>
                    <a:p>
                      <a:pPr algn="ctr"/>
                      <a:r>
                        <a:rPr lang="it-IT" sz="1400" dirty="0">
                          <a:effectLst/>
                        </a:rPr>
                        <a:t>TNO</a:t>
                      </a:r>
                      <a:endParaRPr lang="en-AU" sz="1400" dirty="0">
                        <a:effectLst/>
                      </a:endParaRPr>
                    </a:p>
                  </a:txBody>
                  <a:tcPr anchor="ctr"/>
                </a:tc>
                <a:tc>
                  <a:txBody>
                    <a:bodyPr/>
                    <a:lstStyle/>
                    <a:p>
                      <a:pPr algn="ctr" fontAlgn="b"/>
                      <a:r>
                        <a:rPr lang="it-IT" sz="1400" kern="1200" dirty="0" err="1">
                          <a:solidFill>
                            <a:schemeClr val="dk1"/>
                          </a:solidFill>
                          <a:latin typeface="+mn-lt"/>
                          <a:ea typeface="+mn-ea"/>
                          <a:cs typeface="+mn-cs"/>
                        </a:rPr>
                        <a:t>September</a:t>
                      </a:r>
                      <a:r>
                        <a:rPr lang="it-IT" sz="1400" kern="1200" dirty="0">
                          <a:solidFill>
                            <a:schemeClr val="dk1"/>
                          </a:solidFill>
                          <a:latin typeface="+mn-lt"/>
                          <a:ea typeface="+mn-ea"/>
                          <a:cs typeface="+mn-cs"/>
                        </a:rPr>
                        <a:t> 2020</a:t>
                      </a:r>
                    </a:p>
                  </a:txBody>
                  <a:tcPr marL="4360" marR="4360" marT="4360" marB="0" anchor="ctr"/>
                </a:tc>
                <a:tc>
                  <a:txBody>
                    <a:bodyPr/>
                    <a:lstStyle/>
                    <a:p>
                      <a:pPr algn="ctr" fontAlgn="b"/>
                      <a:r>
                        <a:rPr lang="it-IT" sz="1400" kern="1200" dirty="0">
                          <a:solidFill>
                            <a:schemeClr val="dk1"/>
                          </a:solidFill>
                          <a:latin typeface="+mn-lt"/>
                          <a:ea typeface="+mn-ea"/>
                          <a:cs typeface="+mn-cs"/>
                        </a:rPr>
                        <a:t>25</a:t>
                      </a:r>
                    </a:p>
                  </a:txBody>
                  <a:tcPr marL="4360" marR="4360" marT="4360" marB="0" anchor="ctr"/>
                </a:tc>
                <a:extLst>
                  <a:ext uri="{0D108BD9-81ED-4DB2-BD59-A6C34878D82A}">
                    <a16:rowId xmlns:a16="http://schemas.microsoft.com/office/drawing/2014/main" val="4117178726"/>
                  </a:ext>
                </a:extLst>
              </a:tr>
            </a:tbl>
          </a:graphicData>
        </a:graphic>
      </p:graphicFrame>
    </p:spTree>
    <p:extLst>
      <p:ext uri="{BB962C8B-B14F-4D97-AF65-F5344CB8AC3E}">
        <p14:creationId xmlns:p14="http://schemas.microsoft.com/office/powerpoint/2010/main" val="3979924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288521" y="110395"/>
            <a:ext cx="8581043" cy="534194"/>
          </a:xfrm>
        </p:spPr>
        <p:txBody>
          <a:bodyPr/>
          <a:lstStyle/>
          <a:p>
            <a:r>
              <a:rPr lang="en-US" dirty="0"/>
              <a:t>Actions from the previous meetings</a:t>
            </a:r>
          </a:p>
        </p:txBody>
      </p:sp>
      <p:sp>
        <p:nvSpPr>
          <p:cNvPr id="59" name="AutoShape 12" descr="data:image/png;base64,iVBORw0KGgoAAAANSUhEUgAAAUgAAACaCAMAAAD8SyGRAAABOFBMVEX///8NLYQAGYChqsYAAHn///3//f4LLoINLIX9/v8AHnwAJYT6//8ILYUMK4YAIIOYoMMAFH6Gkr3BzeJWbKe4vtLFzeWIlLlqc6wno34lNogrP4oAKIVKW5bu9Pr///mJm8MiOIRzfaoAJn51iLP///ULL4ERK44AHXsAFnYAH3gAAHD///BVZJz/+f/5//kql4u4wdAmOXQKJ47b5PQAJngKL3xwf6XK1vMAG5Lu+/tLYpFrfLgqQYYADWwJL48AE2oAAGTj6PEAHooVLW8AGWc3R4WKnbyuuNA/T5ZJZbWjrNi0vuInnYYLP3oadXUjhoMVYoXg5OshcoaBkMYkpncarXAkfYVqbYvc3/eBhqM0TpjQ4ei7xc+krM1RYacwR5dNWo1OW51hbpkdWIEnn5BKZ5ILTH1G6Q2oAAAPYklEQVR4nO2dD3ubRraHQfbAIGAwUWzF9khjCcNIsi3FRcKNEoesnfWfu3buJrHbbZumjbV7+/2/wT0DioUw8nbvVZ7I7fyS+AmCgeHlnJlzDqNEUaSkpKSkpKSkpKSkpKSkpKSkpKSkpKSkpKSkpKSkpKSkpKSkpKSkpKSkpKSkpKTy2ln+E2rnC4BcVv+EWpYg5yMJck6SIOckCXJOkiDnJAlyTpIg5yQJck6SIOckCXJOkiDnJAlyTpIg56SvCjIKdF0ltoptLDZ1Hds64SbndGYTYgdRQDixSdJEDQYBpqRIahDB2W+lBzoxkx3wIcacElUvuoCuR4FKua0H01cN4AQ4DmOMxal1OMUCgeQhp9SMx0zgHkT3dB26PBskpcROjrDFJtwVzt/S5wNNyslkk99eBmQLMMUXIRwaEjgx5ZMPbYAOV1ajaCD6KB7HQoHE2MPi6epRclPwqG3OocOUzGwCdkU8XU/sSmxCSz0QMHMiYN7q1APxAIM4EP7AJeBBFD8AsESsR2D1OGvOwJfbKsHUG3ieB6cQdrs4IHWVmk65bDo8uScsbMZToafezCaxYzrwO4zV5EYwpuFx6BXINGnWsm3iQLvbvTQMOSl8XNCImiZ3nOzT1DHnnuO47cb5zS/nv5bdksnjBQIZe7+MRk+ao+ZGAhLGPu+k+QR0TtXUdfOy9RfNgyej5rmX7qbm3sHoSaFGB7UwzjYcNdMdL1483qudHHotWnSJOKwdiD6NbjJPE3rWanx69O1RPdG7ta1Pjc5086/r2oNK2uJx0ukAx61HyXZ/0wmiuKjFSdpgq5XOT6pemd2PlVLGqA6n9x3191dqbpkQOxnyJl5OSivpEfvt9AmIMTh2WlcVQ9EQYgghjTHF6C+dvwwzKL8qSNusKIaCNOWxmUAhejkFqfywYQZFQxjZhLthSKk6dgqJrimosBPIQivlDJ8NBWUP1OCAer+6UYJIQfUywyEur0BTZCmrbrpN4FfnU99CPmPM6vUESqRB++HHjcUDSVOQ6hgkQt9umEUg8f8VJM6DRL2exVC/uuPgQXbiyINUcWy/Oqjv7ho9yxozZNADhfnKJ29i8osJUkGsf+gUtJhYpPr/AwlXYL6GfNS/accxzRyYBxnQ8oGldTVDOHZijvCTMa3bVWp0YsqLCRKeO/ohKgjL8e8Gye4HiRLjUjTDP/rU4hkXvePaEdk8EtgAumL9cHZ2Vqlb4lyGptyYk3aLCbLX62pKJTAjNReiFI+RwKReoK1ODiSoL3RUt6CR1jUMv2ftGiNTnfh2HiSx239j4NTgyf3tzo5bcl23sb1WF6594yy6RaZao17Ap1sUurawrb3aXR1mIsWxRaJmY3OjcV573vx4ZDDf0Jjha0cn4eQKeZB6CAaJLMNHF6+9sY/YTnnvDA66WXjXToSUi7iTc+/CyQbGf2vDodPi1MuGoglIzVCaEPxDYmMeu+3RqsE0rdfTUCUzadwB6TQNpMFBa0mqnhYFVF5yH/eVT5meLTJIZlXo77RI69DO5YiQTGfzo9S1feWgQwLdJjzSsek96TPDgLgGZo2ZIFXnFEGwpKFHnSjSUxsXGb7aaVzcDB6GRcLk+LEzHQQVTzYaQ4eQXE9JpZzTqTFSSUB6yU6RZ+t26eQIaRbS/LP2TJDEXEIGMzT/qhOJok9yDKTxgcoHYSZsWkyQCBkaRHpdjX0sk0DNxNWFrg0scYht29bFjzRbEXWLTHyYunZXaZqYx5QKF6Wh3bo58pml+e8mqc0dkA6AhMHU33fCce1NlDuwKAXF9qLHkQwGpW4aray0cea5z3JtpSHcWY+IqDkIi0vITI+RcCEEY+TkM51Ey/swgBjo6NfbYeDOGPnsFAIdkFbr6KqJA1FsGnc/ey+LCbLe97WulZ7t7DiTdBdPNgIkETVEURLGsfDdfD0itUgBMltaw89OgRliR+czQRKzNgQHgX4On5vhhh5TUljJXFCQexVlt5f8FVlL7oTkbIskkDJTGpqeR0yTZssQs0HqsXMGMTljHxozXZurXiWJnDRWr3bKBMKBwrrzgoI8dyoscW1kIOVR69a+Cieb1LUjSqPXv719//79239+M8hn6oUgSedgqAFIVClPrpB3bWLuwRFgk4gp/eagQ0iQq+kuMsgabYxzPxgs69USttMZp3iyESDtiNPf3l9erl9fX69//5uYsLFXTmTCb/N2jByDhDOq5vnQB5CaslWaEM+BDDg2V0SODTmhplj9xwMHJhyY0x4GyBvqqD9DcmsImEjZLpEgqaPe49pm8Hb9el3o+vL6Moqx/uxgO9HV1VWzVgPfhLMdHMMoCops3qYrVs/vappWb0zC1TtxJMhdshgzWA+Cd8hctweOiXWSSxUWFaQXl0/6is8SksrwtBS+FqZ0z2Sjv3+achQo13+DQGVnaNxqOIRmVs/40WmZJoHMhtSqR5bVQxrT2Ep54u9FINVydQixEyTnjDGwyu0NmJsW6eXXPSAHJi9DksuMZJsZzXTGmW2R9M3l9WeQ4N1vdTVeBmcUEjkk8+EHtOxXzq4e155c7SdlByaujiqROXHUQpCmO/ogjoTHCicBq3yynC9NLSrIIA7V8skPSkqyy+pNV5jAbIukb7+7Xr8luf4GAvLluoZuJYgCWGFS4njf32VGUl1U+j9RfXaunV4Fm53TIwWeK9glE0/l4iRXLl1UkANOX6vl86PdZNuH2ONxS73XIr//7nLs29f/un7qQebhDlOGaTYOlqRZ3bTIDZOwkbCFnR/Ozez7xEKQHgzQpdoZJAqa7yPL0mAC/x83eyuLCrJm2jrBkfNrH8EwuWsomsJetEOszwb5z8vv1i/H9vj9m5Da8c4wnaqEBDbItWHCgBkYCKY9Zaz+qDztpIUgExH3p7MhoNRYEuGiUzde+MIuhD8AkkZ2Z6/OkEgWwcPrjweBPXuyef39+vV3yTD59P1rNYgiuzwajZpXV4+q1erWxwsFAFpdQ7wxsKw0a0L1lZvjfKFuJkjobmvvAqxRDDeiPxBKTVKFRQZpRjruPO+LYFj0HPVuSveEP87rt39/enn59O///cYLeSCKXU7oOE65VTZb7VKk9BjqsXfg4oylwb6iLZVKUS5NuQck5dzc2ftZ0brJU/Drtcw4ucggbR0TUnrSF6+RxW2z/i/te3Jt7jUO3xw2dMpjD7bCONA/p4q6HjeERSLlx73qu7oydm3N+HDg5F5m3OPaosgZUfPqKDFImKn65UWvRyYgbciaxQv7vXpikpAt+sOfNmamiAGHoD1ZUxWphOgBp6IOK1IisZrIPBRJta8cuGX3Zuld2lHhpWcNsarj34Q/6R6sq5hS0jqsCIOGQcI4mJjkIoNUbVH3s0tPepDn+ok3vvsHJCNgTwWuLU6QfCSqaGMwGT6TMhrxWo3/6tfFGgHInNC7WogDsb4tpZkHGQeUT9xfpIY67axB3g0DhXJ2/BBAjhdARnHrAOKOblLwV46sHtMKXfv+S02KFmLL65Se/yxWoIhEe9hc5vQz+ruvYwOT55cqmK8/iOicaX39dteig8RehHlpu866EPqBP7GeiABnWOTvAplaVxy2H/fF2wywdQiBOOfjMuPd6s+GF+dIcvM5xPaGz4aHDwakzW2b2M+ETYoh3hATT/Fk85+BJJh0NpaGzN+FkcKq/oVwM12je2eMLL+4epU7GYlfGsjoQpceDkgx7g0gSWlairBIpZtkfXmLVApBZitd066tposx3fM+GLpInpdekbED36mQh01jxZx6cWEHdKfnQ0DZrW88KJCqGnFnS/FFoqel77qmQTJmHdLcW0SavF6ZCRIiK5iVOpsXTKR9yNpuxUGhRWLnwFD+1jCp2I1pTJNVficw14B399WHAzI1ARL/tWogcctid961AWTDLeUEkXiYW7KSr5DbPHy1YoGVMwRpCikcI1WxQEDpjzoO1sVCfbH43GusJQUMdjZZbPogQIo38nZrxWIZkFOuzayVR1vTOoW8MPg3IGkcE3MFwgD4NdxM304UggRqqzeqY/IQkhundLgmFrMZzHrRuT3XwwAJcXXMS6fIT8uTdyYb5veK1qRlBs7il19RoJP2Ui/x7rWAzgRpWT5TKkujc29ncHjwURTUhCP0vUkfv+4Xln43SJgZAuIuWSgP0kwnG+NzCfhWEHkqjUl1phAkTpY1ty96zNJQ76M7E6R4Vj2IF+rDet1KisHMAIPcMxdkgQB3Kn6yBDZdQw7Dv/MoiWbqNT718lh8/SaIQvxRjPGKhfzT8ZyBPUgyLHGOLpqSBrOqcpj5nk1D0SxIj5qlqecDDwhztcIgBmL1TyZkl/x4hSGYfZT98Quxzra1y0TkrqVlYiamJ+HY7LRMFsQi8WANegiek4K0depUFQsE9xTk30yDwfJXZ5bR6wGi6jg3o94azDRFArzK5qRERjfFGt6u0ixH+U54dLPODDC0tcjWVdJaShfdf36vTQbVIxG5awJhT8x4BhinhurVVhgvSNFCjSr+roL8sUXqatyqji2SBvxOZIhtTz9LhifltD1eFxZVEFNQgRh8/s0kkrS/AWMWRQsv/3xwgNtVUctBysikKgaQYLm+sv8qaR1ys/zrUt1CuwJhWoNDbFfp7zk8znTxq4IM8dbq/urq/kW6YkSnnIxge3X14tz2wrvfgrFx+Net/dWz/f2Rmc7aWN1KGhRof381860De0N8sLr/i8PzJx3YXF8RLX7easc6dl4kB+4/SgdYCHds6rauKn1F1CDT6nq9ctBxIEz1Jhf4qiCJ2l5+Vmq33XFWQYg+aIsYsAVged4H1WRtVKv1suW6xyRKFwxQ82W7nQ8hhcQa5cyzsEMXPnnmHucXU6txoHK71Qa97HA18ALHbS+7r9xSOi6IhUQqjzve+aj68du1o3q/svTjp0ELRoGpb3Z+XdcOdHAsm5DgcwIcxOn3CmGAJHmQuo11iMw5jzEMoGmMqIuD9LtfRYQ7tDG29Wxj2Awi9c5yE5KUbJNvKXKxhBBihwATPR4vgkvmowCeGHcc13V3dnbc0nGIbRxPLzCS39f+z1T4xT4hCXJOkiDnJAlyTpIg5yQJck6SIOckCXJOkiDnJAlyTpIg5yQJck6SIOckCXJOkiDnJAlyTvoSIHeKKtZ/dH2J/z1k6U+pLwCy+B/i+YPrS9x00dvRP76+AEgpKSkpKSkpKSkpKSkpKSkpKSkpKSkpKSkpKSkpKSkpKSkpKSkpKSkpKSkpKamHrv8FexAkrPlvN2o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 name="TextBox 1">
            <a:extLst>
              <a:ext uri="{FF2B5EF4-FFF2-40B4-BE49-F238E27FC236}">
                <a16:creationId xmlns:a16="http://schemas.microsoft.com/office/drawing/2014/main" id="{040BFF2C-72C9-4DEB-9066-458A53800587}"/>
              </a:ext>
            </a:extLst>
          </p:cNvPr>
          <p:cNvSpPr txBox="1"/>
          <p:nvPr/>
        </p:nvSpPr>
        <p:spPr>
          <a:xfrm>
            <a:off x="353682" y="1345721"/>
            <a:ext cx="8082951" cy="1200329"/>
          </a:xfrm>
          <a:prstGeom prst="rect">
            <a:avLst/>
          </a:prstGeom>
          <a:noFill/>
        </p:spPr>
        <p:txBody>
          <a:bodyPr wrap="square" rtlCol="0">
            <a:spAutoFit/>
          </a:bodyPr>
          <a:lstStyle/>
          <a:p>
            <a:r>
              <a:rPr lang="it-IT" dirty="0"/>
              <a:t>The actions from the previous meetings are summarized in the </a:t>
            </a:r>
            <a:r>
              <a:rPr lang="it-IT" dirty="0">
                <a:hlinkClick r:id="rId2"/>
              </a:rPr>
              <a:t>spreadsheet</a:t>
            </a:r>
            <a:endParaRPr lang="it-IT" dirty="0"/>
          </a:p>
          <a:p>
            <a:endParaRPr lang="it-IT" dirty="0"/>
          </a:p>
          <a:p>
            <a:r>
              <a:rPr lang="it-IT" dirty="0"/>
              <a:t>Partners are requested to keep track of the actions and the decisions made by updating the spreadsheet</a:t>
            </a:r>
          </a:p>
        </p:txBody>
      </p:sp>
    </p:spTree>
    <p:extLst>
      <p:ext uri="{BB962C8B-B14F-4D97-AF65-F5344CB8AC3E}">
        <p14:creationId xmlns:p14="http://schemas.microsoft.com/office/powerpoint/2010/main" val="2298656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E0DD48-3CA6-4752-843B-C0D63A59F330}"/>
              </a:ext>
            </a:extLst>
          </p:cNvPr>
          <p:cNvSpPr>
            <a:spLocks noGrp="1"/>
          </p:cNvSpPr>
          <p:nvPr>
            <p:ph type="title"/>
          </p:nvPr>
        </p:nvSpPr>
        <p:spPr/>
        <p:txBody>
          <a:bodyPr/>
          <a:lstStyle/>
          <a:p>
            <a:endParaRPr lang="it-IT"/>
          </a:p>
        </p:txBody>
      </p:sp>
      <p:pic>
        <p:nvPicPr>
          <p:cNvPr id="4" name="Picture 3">
            <a:extLst>
              <a:ext uri="{FF2B5EF4-FFF2-40B4-BE49-F238E27FC236}">
                <a16:creationId xmlns:a16="http://schemas.microsoft.com/office/drawing/2014/main" id="{BCD8FAA3-6C2A-41A9-A79A-03B96FB4A147}"/>
              </a:ext>
            </a:extLst>
          </p:cNvPr>
          <p:cNvPicPr>
            <a:picLocks noChangeAspect="1"/>
          </p:cNvPicPr>
          <p:nvPr/>
        </p:nvPicPr>
        <p:blipFill>
          <a:blip r:embed="rId2"/>
          <a:stretch>
            <a:fillRect/>
          </a:stretch>
        </p:blipFill>
        <p:spPr>
          <a:xfrm>
            <a:off x="1107337" y="1021416"/>
            <a:ext cx="6929326" cy="4815167"/>
          </a:xfrm>
          <a:prstGeom prst="rect">
            <a:avLst/>
          </a:prstGeom>
        </p:spPr>
      </p:pic>
    </p:spTree>
    <p:extLst>
      <p:ext uri="{BB962C8B-B14F-4D97-AF65-F5344CB8AC3E}">
        <p14:creationId xmlns:p14="http://schemas.microsoft.com/office/powerpoint/2010/main" val="1987130350"/>
      </p:ext>
    </p:extLst>
  </p:cSld>
  <p:clrMapOvr>
    <a:masterClrMapping/>
  </p:clrMapOvr>
</p:sld>
</file>

<file path=ppt/theme/theme1.xml><?xml version="1.0" encoding="utf-8"?>
<a:theme xmlns:a="http://schemas.openxmlformats.org/drawingml/2006/main" name="POLI">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zione POLIMI 2.potx" id="{716FA338-8738-4DDA-88F2-267C9BFB33F0}" vid="{3886BF30-947A-4B0B-8BF2-0C4CBFE73A13}"/>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Presentazione POLIMI 2</Template>
  <TotalTime>14797</TotalTime>
  <Words>1121</Words>
  <Application>Microsoft Office PowerPoint</Application>
  <PresentationFormat>On-screen Show (4:3)</PresentationFormat>
  <Paragraphs>170</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Droid Sans</vt:lpstr>
      <vt:lpstr>Times New Roman</vt:lpstr>
      <vt:lpstr>Wingdings</vt:lpstr>
      <vt:lpstr>POLI</vt:lpstr>
      <vt:lpstr>PowerPoint Presentation</vt:lpstr>
      <vt:lpstr>Agenda</vt:lpstr>
      <vt:lpstr>GANTT and project status</vt:lpstr>
      <vt:lpstr>Converge Deliverables</vt:lpstr>
      <vt:lpstr>Converge Milestones</vt:lpstr>
      <vt:lpstr>Deliverables submitted since the last meeting</vt:lpstr>
      <vt:lpstr>Milestone submitted since the last meeting </vt:lpstr>
      <vt:lpstr>Actions from the previous meetings</vt:lpstr>
      <vt:lpstr>PowerPoint Presentation</vt:lpstr>
      <vt:lpstr>First review meeting</vt:lpstr>
      <vt:lpstr>Deadlines for the technical reports</vt:lpstr>
      <vt:lpstr>Financial report</vt:lpstr>
      <vt:lpstr>Main recommendations</vt:lpstr>
      <vt:lpstr>Technical report part B (summary)</vt:lpstr>
      <vt:lpstr>Part A input</vt:lpstr>
      <vt:lpstr>Acknowledgments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Giulio Guandalini</dc:creator>
  <cp:lastModifiedBy>Giampaolo Manzolini</cp:lastModifiedBy>
  <cp:revision>146</cp:revision>
  <dcterms:created xsi:type="dcterms:W3CDTF">2016-11-23T09:47:28Z</dcterms:created>
  <dcterms:modified xsi:type="dcterms:W3CDTF">2021-03-11T16:12:26Z</dcterms:modified>
</cp:coreProperties>
</file>